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5" r:id="rId2"/>
    <p:sldMasterId id="2147483673" r:id="rId3"/>
  </p:sldMasterIdLst>
  <p:sldIdLst>
    <p:sldId id="256" r:id="rId4"/>
    <p:sldId id="366" r:id="rId5"/>
    <p:sldId id="396" r:id="rId6"/>
    <p:sldId id="397" r:id="rId7"/>
    <p:sldId id="398" r:id="rId8"/>
    <p:sldId id="405" r:id="rId9"/>
    <p:sldId id="399" r:id="rId10"/>
    <p:sldId id="400" r:id="rId11"/>
    <p:sldId id="401" r:id="rId12"/>
    <p:sldId id="402" r:id="rId13"/>
    <p:sldId id="403" r:id="rId14"/>
    <p:sldId id="392" r:id="rId15"/>
    <p:sldId id="369" r:id="rId16"/>
    <p:sldId id="404" r:id="rId17"/>
    <p:sldId id="407" r:id="rId18"/>
    <p:sldId id="372" r:id="rId19"/>
    <p:sldId id="393" r:id="rId20"/>
    <p:sldId id="394" r:id="rId21"/>
    <p:sldId id="395" r:id="rId22"/>
    <p:sldId id="375" r:id="rId23"/>
    <p:sldId id="406" r:id="rId24"/>
    <p:sldId id="377" r:id="rId25"/>
    <p:sldId id="378" r:id="rId26"/>
    <p:sldId id="390" r:id="rId27"/>
    <p:sldId id="380" r:id="rId28"/>
    <p:sldId id="387" r:id="rId29"/>
    <p:sldId id="388" r:id="rId30"/>
    <p:sldId id="389" r:id="rId31"/>
    <p:sldId id="358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C2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F5BD-5215-4FFF-884C-745C07597E5D}" type="datetimeFigureOut">
              <a:rPr lang="ko-KR" altLang="en-US" smtClean="0"/>
              <a:t>2022. 11. 2.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689A-8318-4320-9D28-0E856BB9B7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540E7C8E-8BDA-4CE1-60AB-4E0027C924CD}"/>
              </a:ext>
            </a:extLst>
          </p:cNvPr>
          <p:cNvSpPr/>
          <p:nvPr userDrawn="1"/>
        </p:nvSpPr>
        <p:spPr>
          <a:xfrm>
            <a:off x="0" y="761999"/>
            <a:ext cx="7381461" cy="5334001"/>
          </a:xfrm>
          <a:prstGeom prst="rect">
            <a:avLst/>
          </a:prstGeom>
          <a:solidFill>
            <a:srgbClr val="AD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FA5B2-264D-6BB5-FF12-4B29A8E9940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2522" y="2332383"/>
            <a:ext cx="7129669" cy="3652364"/>
          </a:xfrm>
        </p:spPr>
        <p:txBody>
          <a:bodyPr/>
          <a:lstStyle>
            <a:lvl1pPr>
              <a:lnSpc>
                <a:spcPct val="120000"/>
              </a:lnSpc>
              <a:defRPr>
                <a:solidFill>
                  <a:schemeClr val="tx1"/>
                </a:solidFill>
              </a:defRPr>
            </a:lvl1pPr>
            <a:lvl2pPr>
              <a:lnSpc>
                <a:spcPct val="120000"/>
              </a:lnSpc>
              <a:defRPr>
                <a:solidFill>
                  <a:schemeClr val="tx1"/>
                </a:solidFill>
              </a:defRPr>
            </a:lvl2pPr>
            <a:lvl3pPr>
              <a:lnSpc>
                <a:spcPct val="120000"/>
              </a:lnSpc>
              <a:defRPr>
                <a:solidFill>
                  <a:schemeClr val="tx1"/>
                </a:solidFill>
              </a:defRPr>
            </a:lvl3pPr>
            <a:lvl4pPr>
              <a:lnSpc>
                <a:spcPct val="120000"/>
              </a:lnSpc>
              <a:defRPr>
                <a:solidFill>
                  <a:schemeClr val="tx1"/>
                </a:solidFill>
              </a:defRPr>
            </a:lvl4pPr>
            <a:lvl5pPr>
              <a:lnSpc>
                <a:spcPct val="120000"/>
              </a:lnSpc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  마스터 텍스트 스타일을 편집하려면 클릭</a:t>
            </a:r>
          </a:p>
          <a:p>
            <a:pPr lvl="1"/>
            <a:r>
              <a:rPr lang="ko-KR" altLang="en-US" dirty="0"/>
              <a:t> 두 번째 수준</a:t>
            </a:r>
          </a:p>
          <a:p>
            <a:pPr lvl="2"/>
            <a:r>
              <a:rPr lang="ko-KR" altLang="en-US" dirty="0"/>
              <a:t> 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8847CFC-991D-D2AF-E7FA-D86194E33B9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32521" y="1143331"/>
            <a:ext cx="6400801" cy="80772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36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dirty="0"/>
              <a:t>마스터 텍스트 스타일을 편집하려면 클릭</a:t>
            </a:r>
          </a:p>
        </p:txBody>
      </p:sp>
    </p:spTree>
    <p:extLst>
      <p:ext uri="{BB962C8B-B14F-4D97-AF65-F5344CB8AC3E}">
        <p14:creationId xmlns:p14="http://schemas.microsoft.com/office/powerpoint/2010/main" val="1490391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dirty="0"/>
              <a:t>마스터 텍스트 스타일을 편집하려면 클릭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F5BD-5215-4FFF-884C-745C07597E5D}" type="datetimeFigureOut">
              <a:rPr lang="ko-KR" altLang="en-US" smtClean="0"/>
              <a:t>2022. 11. 2.</a:t>
            </a:fld>
            <a:endParaRPr lang="ko-KR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689A-8318-4320-9D28-0E856BB9B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298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F5BD-5215-4FFF-884C-745C07597E5D}" type="datetimeFigureOut">
              <a:rPr lang="ko-KR" altLang="en-US" smtClean="0"/>
              <a:t>2022. 11. 2.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689A-8318-4320-9D28-0E856BB9B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1861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F5BD-5215-4FFF-884C-745C07597E5D}" type="datetimeFigureOut">
              <a:rPr lang="ko-KR" altLang="en-US" smtClean="0"/>
              <a:t>2022. 11. 2.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689A-8318-4320-9D28-0E856BB9B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3499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B14E9A-1D9A-0D6C-1253-92C3EED992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55C8EA9-296D-1554-D5EE-34C474D82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1145D0-4807-B660-DADA-603C30BF0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576-FA6A-D041-A95F-231D6086F8FA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236731D-2277-10E3-DAFB-7C21D31E5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92844FD-E0C8-345A-E13F-D7E571DF7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BAFC-CB16-2F47-BD91-93645883601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7283162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8B2B42-2BBA-7D5D-2494-A85052B45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B45F0E6-DD8A-409D-8E14-6A927CCBF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B045F02-F790-538B-FCDB-E9B335F0D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576-FA6A-D041-A95F-231D6086F8FA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8DFBEFF-8AB8-527C-D37A-DACA64CE1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5CF47C4-0927-BD05-C24C-D331772E8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BAFC-CB16-2F47-BD91-93645883601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49370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6BE182-D138-1442-95B9-D7FDC0D17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E4D0E69-A186-A040-6E34-977259846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748E9B5-7DF0-B75B-68CF-283545123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576-FA6A-D041-A95F-231D6086F8FA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4D5AB26-F0FF-CD0A-F11E-0EF41D03C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FD7D058-D73E-ACDB-9A4D-FBEC8E6CF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BAFC-CB16-2F47-BD91-93645883601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575795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8A1F83-9028-3CA9-1E0B-9B002DC97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749DE15-3EC2-A959-BA9C-173BA25592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411FFE6-806A-B98D-C8FB-A17CF9FC8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DBABD81-F087-CAE6-B411-5572FB0B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576-FA6A-D041-A95F-231D6086F8FA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CFA0651-59BD-5497-3D14-C9D43E5F6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460C11F-343E-FF94-7568-41FB95B35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BAFC-CB16-2F47-BD91-93645883601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2889064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BE398E-6925-CA1A-2B6A-B81D46F6A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E273244-38E1-7511-E659-90AD25FA0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8721F43-DB3C-D282-E294-9BC8418F8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D81F2B3-9EAC-EB08-FD52-5FB582FEAF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5CE2A48-B173-B4F9-AAD2-8D5E71AA22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02A1EF2F-99FC-89EB-2C7B-9734AEE98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576-FA6A-D041-A95F-231D6086F8FA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59A6EBF-F745-CDCC-EBE6-9C5C7B9F3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104073D-62AE-164C-DA23-C1FD6F0D5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BAFC-CB16-2F47-BD91-93645883601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4771933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A5EC9B-0DCE-4A8A-3B9B-98E0D2DBC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E6B74F2-A222-4A1A-27C8-E03F8BDD9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576-FA6A-D041-A95F-231D6086F8FA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0312F4F-FFCE-CD93-13D4-A5D79E39D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AB03D72-EF62-FFBB-CA1B-7DE771E6B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BAFC-CB16-2F47-BD91-93645883601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547521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55936D8-2A43-D2CF-B60A-C82005178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576-FA6A-D041-A95F-231D6086F8FA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AC5F097-CDBC-A24C-B430-EF63A4117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CD83830-20BB-4684-9582-DB3A2D942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BAFC-CB16-2F47-BD91-93645883601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16506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rgbClr val="AD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4800" b="1" i="0" spc="-100" baseline="0">
                <a:solidFill>
                  <a:schemeClr val="tx1"/>
                </a:solidFill>
                <a:latin typeface="NanumMyeongjo" panose="02000300000000000000" pitchFamily="2" charset="-127"/>
                <a:ea typeface="NanumMyeongjo" panose="02000300000000000000" pitchFamily="2" charset="-127"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b="1" i="0" cap="none" spc="0" baseline="0">
                <a:solidFill>
                  <a:schemeClr val="tx1"/>
                </a:solidFill>
                <a:latin typeface="NanumMyeongjo" panose="02000300000000000000" pitchFamily="2" charset="-127"/>
                <a:ea typeface="NanumMyeongjo" panose="02000300000000000000" pitchFamily="2" charset="-127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F5BD-5215-4FFF-884C-745C07597E5D}" type="datetimeFigureOut">
              <a:rPr lang="ko-KR" altLang="en-US" smtClean="0"/>
              <a:t>2022. 11. 2.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689A-8318-4320-9D28-0E856BB9B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5936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A10131-2477-E5F6-90AA-920BEAC64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6671061-6BC2-7A8A-6163-65D26B3B6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041BBFC-2974-A6F5-17FC-03589190D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88396F0-83CB-619B-50F5-50BE25506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576-FA6A-D041-A95F-231D6086F8FA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2422D01-A234-F3A8-FE77-7628E4EC0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7F0E903-0191-490A-0159-3723927BC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BAFC-CB16-2F47-BD91-93645883601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011594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DCCFD9-DA4D-C9E2-C91A-651C65479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833EE2C-D853-BEBE-DEDC-E791C14BF3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545A7B2-5559-A063-5152-4299766560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6C6D2FE-0399-A81F-7294-EC88F040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576-FA6A-D041-A95F-231D6086F8FA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DDA47E3-F8E5-F5F7-66D4-DDF72A226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13961D7-C291-88C8-A505-16FBD0707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BAFC-CB16-2F47-BD91-93645883601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2865978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CEE705-65CE-32BF-1B0E-E6203B499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187629D-BE6D-D1B7-FEB0-F9C40C4B1A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DA487A6-551E-C0EA-039F-A0F272F10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576-FA6A-D041-A95F-231D6086F8FA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4B3D395-81D3-E6C8-6C91-ADC16F2FC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C60B6D-6B80-95E3-94F8-678A709E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BAFC-CB16-2F47-BD91-93645883601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2070783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C3441EA-DE08-5259-2B91-C4848E785B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FB313EA-CE75-FF58-A254-EC1498E4D9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6BF83FE-F4DB-E1F9-F801-9F4BC3C1A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576-FA6A-D041-A95F-231D6086F8FA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078CA32-1581-4BDD-8730-C1980A953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0350C4D-D0BE-23DB-0016-410FE1AAC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BAFC-CB16-2F47-BD91-93645883601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959084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1DF2A25-6569-1748-B735-236A968D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B5B5477-A3F7-FEF3-9F44-FEECD8406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576-FA6A-D041-A95F-231D6086F8FA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E335E15-1C07-6FC6-1E20-9FEFB877F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A9808CC-57A1-5BB6-9443-F2124D7DF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BAFC-CB16-2F47-BD91-93645883601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05769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C06C33-2DF2-3635-6FE5-E1D7BEDABE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27D65F8-5765-AA80-6E1F-1FE85EC414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245544E-F38E-BC8A-1198-D934DA45C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4B37-6E31-8E49-8A0D-7BDB38E2EAE5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C9B061E-B3BC-7A43-167C-2E1297ECA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E7CB6EB-B0BE-21FC-DA5F-C341F44AF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AE90-0DCA-154F-A9EC-4F9025CC328E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8799484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43BBC8-970C-6091-EE97-38CE27C7F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DBB72D7-4C95-D959-EAB6-98D576B49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E3E9571-B93E-B648-25DE-DF4F90E77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4B37-6E31-8E49-8A0D-7BDB38E2EAE5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9249E06-424A-32C9-81C8-38F8BD478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9F81565-CF05-08CE-FC6C-AA199F394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AE90-0DCA-154F-A9EC-4F9025CC328E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6660441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E68A305-3064-F703-ACC2-B1B4E83B5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385C7DB-6C1B-D9B3-44FA-F18438159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332D2F2-AD0A-A504-D8D1-1ED3AD5CF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4B37-6E31-8E49-8A0D-7BDB38E2EAE5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91D4B2-5976-A51E-D8F5-01E710D8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49677B4-CB0C-D0FC-4C2E-50255D89C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AE90-0DCA-154F-A9EC-4F9025CC328E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628152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2521E7-C6CA-7964-55C3-80CD5D112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84D0256-551B-E3DC-15FF-702DA37B30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A32F24F-D142-DC16-9401-1231B5321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58BC42A-3B8F-556F-81E6-240DFCE1E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4B37-6E31-8E49-8A0D-7BDB38E2EAE5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315BD8E-4158-C028-16BA-F6657C009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8C7EF92-15D0-EFCA-4FC7-AD1DF5C3F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AE90-0DCA-154F-A9EC-4F9025CC328E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019476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6F1CE8C-85DC-BCDA-7C5C-A0E1B2DF9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021DD60-7613-96BE-1B70-438F18299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0321435-833C-BDC8-4242-8D806DDE4C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C0D40B6-55D6-302D-C84C-7B1D93AA3D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026282B-D96A-A429-A0A0-AF249890AD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6E61681D-D18B-6970-DD92-5A5EF3EF9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4B37-6E31-8E49-8A0D-7BDB38E2EAE5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B7A5AD8-1D2F-9D2D-4F4F-BE84F1CFB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41390FE-BB5A-33D4-480B-C2C208BBD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AE90-0DCA-154F-A9EC-4F9025CC328E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962841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lnSpc>
                <a:spcPct val="125000"/>
              </a:lnSpc>
              <a:defRPr>
                <a:solidFill>
                  <a:schemeClr val="tx1"/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lnSpc>
                <a:spcPct val="120000"/>
              </a:lnSpc>
              <a:defRPr>
                <a:latin typeface="NanumBarunGothic" panose="020B0603020101020101" pitchFamily="34" charset="-127"/>
                <a:ea typeface="NanumBarunGothic" panose="020B0603020101020101" pitchFamily="34" charset="-127"/>
              </a:defRPr>
            </a:lvl1pPr>
            <a:lvl2pPr>
              <a:lnSpc>
                <a:spcPct val="120000"/>
              </a:lnSpc>
              <a:defRPr>
                <a:latin typeface="NanumBarunGothic" panose="020B0603020101020101" pitchFamily="34" charset="-127"/>
                <a:ea typeface="NanumBarunGothic" panose="020B0603020101020101" pitchFamily="34" charset="-127"/>
              </a:defRPr>
            </a:lvl2pPr>
            <a:lvl3pPr>
              <a:lnSpc>
                <a:spcPct val="120000"/>
              </a:lnSpc>
              <a:defRPr>
                <a:latin typeface="NanumBarunGothic" panose="020B0603020101020101" pitchFamily="34" charset="-127"/>
                <a:ea typeface="NanumBarunGothic" panose="020B0603020101020101" pitchFamily="34" charset="-127"/>
              </a:defRPr>
            </a:lvl3pPr>
            <a:lvl4pPr>
              <a:lnSpc>
                <a:spcPct val="120000"/>
              </a:lnSpc>
              <a:defRPr>
                <a:latin typeface="NanumBarunGothic" panose="020B0603020101020101" pitchFamily="34" charset="-127"/>
                <a:ea typeface="NanumBarunGothic" panose="020B0603020101020101" pitchFamily="34" charset="-127"/>
              </a:defRPr>
            </a:lvl4pPr>
            <a:lvl5pPr>
              <a:lnSpc>
                <a:spcPct val="120000"/>
              </a:lnSpc>
              <a:defRPr>
                <a:latin typeface="NanumBarunGothic" panose="020B0603020101020101" pitchFamily="34" charset="-127"/>
                <a:ea typeface="NanumBarunGothic" panose="020B0603020101020101" pitchFamily="34" charset="-127"/>
              </a:defRPr>
            </a:lvl5pPr>
          </a:lstStyle>
          <a:p>
            <a:pPr lvl="0"/>
            <a:r>
              <a:rPr lang="ko-KR" altLang="en-US" dirty="0"/>
              <a:t>  마스터 텍스트 스타일을 편집하려면 클릭</a:t>
            </a:r>
          </a:p>
          <a:p>
            <a:pPr lvl="1"/>
            <a:r>
              <a:rPr lang="ko-KR" altLang="en-US" dirty="0"/>
              <a:t> 두 번째 수준</a:t>
            </a:r>
          </a:p>
          <a:p>
            <a:pPr lvl="2"/>
            <a:r>
              <a:rPr lang="ko-KR" altLang="en-US" dirty="0"/>
              <a:t> 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F5BD-5215-4FFF-884C-745C07597E5D}" type="datetimeFigureOut">
              <a:rPr lang="ko-KR" altLang="en-US" smtClean="0"/>
              <a:t>2022. 11. 2.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689A-8318-4320-9D28-0E856BB9B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08124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CA403F-CF6B-995B-1D5E-5402692FF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2E4DB3-FC93-3B16-31AA-2B12F6162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4B37-6E31-8E49-8A0D-7BDB38E2EAE5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51330B1-8494-9A83-6680-5DBBC7F43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EDC8952-D297-8631-FE4A-87CDF3823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AE90-0DCA-154F-A9EC-4F9025CC328E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0663233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A53D1AA-DB0D-1EBD-C3E1-2DACDB50A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4B37-6E31-8E49-8A0D-7BDB38E2EAE5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12B80ED-D317-102A-D5DF-6B05C5B4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F109F5F-2C26-CAE2-E7D5-21D0FEE8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AE90-0DCA-154F-A9EC-4F9025CC328E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0575388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74B8A3-FF28-2062-80ED-D5DD0B17B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9DB2D84-4C2D-CEE0-DE17-A62C46512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A3316E6-F20A-BDC3-6B18-1C99712F2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1256BBF-A1EE-5FB3-4F2F-F542EC03D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4B37-6E31-8E49-8A0D-7BDB38E2EAE5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037CCC5-93C2-9DAC-580B-A5B9B25A9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483E3B3-6E98-33EB-2230-391398656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AE90-0DCA-154F-A9EC-4F9025CC328E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0523645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A189BC-BC4B-DAA8-0B9A-2E870F07A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11AB6E6-D932-2D49-86C9-46E58D68C7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5B45D5D-C60B-1473-CE25-C4C3A9CD5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FF1AF53-5948-ABAC-F757-2BE897ED2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4B37-6E31-8E49-8A0D-7BDB38E2EAE5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95A4C2F-9729-8B33-5B80-5905CA834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E9A2E37-BB4E-14AE-3544-2762FF134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AE90-0DCA-154F-A9EC-4F9025CC328E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587793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5A8DCF8-B332-1537-7200-FAE75CEF6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560B032-243B-B9E4-7EED-C3D2B30BB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ECFA7D-8BB4-2F13-BB38-100B542A4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4B37-6E31-8E49-8A0D-7BDB38E2EAE5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5D72F4F-8008-3448-0E67-F0C38A430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8288BFA-DC4F-55FB-085E-5D6F1DF21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AE90-0DCA-154F-A9EC-4F9025CC328E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4181655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92B2044-C4A4-D75C-3711-E6CB4D36EB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D0E365A-BB55-3F61-9350-B3A4BE54A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F2A024-70A7-6074-64C8-0E45E5CD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4B37-6E31-8E49-8A0D-7BDB38E2EAE5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30CC7CF-547B-1A74-99C5-CDD135E7F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005D6DF-AE69-AD35-8583-4711D4974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AE90-0DCA-154F-A9EC-4F9025CC328E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95509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D6FFC1-165C-B0D2-4BAF-FEA14B4A5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F86C504-1510-19DC-481A-EDDF72D89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F5BD-5215-4FFF-884C-745C07597E5D}" type="datetimeFigureOut">
              <a:rPr lang="ko-KR" altLang="en-US" smtClean="0"/>
              <a:t>2022. 11. 2.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74705B8-3E7F-765C-0CF6-CF34AC7B3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58A3042-9E6A-9779-C749-CFB1F1ABB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689A-8318-4320-9D28-0E856BB9B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5916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dirty="0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F5BD-5215-4FFF-884C-745C07597E5D}" type="datetimeFigureOut">
              <a:rPr lang="ko-KR" altLang="en-US" smtClean="0"/>
              <a:t>2022. 11. 2.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689A-8318-4320-9D28-0E856BB9B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7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F5BD-5215-4FFF-884C-745C07597E5D}" type="datetimeFigureOut">
              <a:rPr lang="ko-KR" altLang="en-US" smtClean="0"/>
              <a:t>2022. 11. 2.</a:t>
            </a:fld>
            <a:endParaRPr lang="ko-KR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689A-8318-4320-9D28-0E856BB9B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71583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F5BD-5215-4FFF-884C-745C07597E5D}" type="datetimeFigureOut">
              <a:rPr lang="ko-KR" altLang="en-US" smtClean="0"/>
              <a:t>2022. 11. 2.</a:t>
            </a:fld>
            <a:endParaRPr lang="ko-KR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689A-8318-4320-9D28-0E856BB9B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19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F5BD-5215-4FFF-884C-745C07597E5D}" type="datetimeFigureOut">
              <a:rPr lang="ko-KR" altLang="en-US" smtClean="0"/>
              <a:t>2022. 11. 2.</a:t>
            </a:fld>
            <a:endParaRPr lang="ko-KR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689A-8318-4320-9D28-0E856BB9B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2868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dirty="0"/>
              <a:t>마스터 텍스트 스타일을 편집하려면 클릭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F5BD-5215-4FFF-884C-745C07597E5D}" type="datetimeFigureOut">
              <a:rPr lang="ko-KR" altLang="en-US" smtClean="0"/>
              <a:t>2022. 11. 2.</a:t>
            </a:fld>
            <a:endParaRPr lang="ko-KR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689A-8318-4320-9D28-0E856BB9B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9682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rgbClr val="AD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593862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ko-KR" altLang="en-US" dirty="0"/>
              <a:t> 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BADF5BD-5215-4FFF-884C-745C07597E5D}" type="datetimeFigureOut">
              <a:rPr lang="ko-KR" altLang="en-US" smtClean="0"/>
              <a:t>2022. 11. 2.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095D689A-8318-4320-9D28-0E856BB9B7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47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2" r:id="rId3"/>
    <p:sldLayoutId id="2147483672" r:id="rId4"/>
    <p:sldLayoutId id="2147483663" r:id="rId5"/>
    <p:sldLayoutId id="2147483664" r:id="rId6"/>
    <p:sldLayoutId id="2147483665" r:id="rId7"/>
    <p:sldLayoutId id="2147483666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600" b="1" i="0" kern="1200" spc="-60" baseline="0">
          <a:solidFill>
            <a:schemeClr val="tx1"/>
          </a:solidFill>
          <a:latin typeface="NanumMyeongjo" panose="02000300000000000000" pitchFamily="2" charset="-127"/>
          <a:ea typeface="NanumMyeongjo" panose="02000300000000000000" pitchFamily="2" charset="-127"/>
          <a:cs typeface="+mj-cs"/>
        </a:defRPr>
      </a:lvl1pPr>
    </p:titleStyle>
    <p:bodyStyle>
      <a:lvl1pPr marL="182880" indent="-182880" algn="l" defTabSz="914400" rtl="0" eaLnBrk="1" latinLnBrk="1" hangingPunct="1">
        <a:lnSpc>
          <a:spcPct val="90000"/>
        </a:lnSpc>
        <a:spcBef>
          <a:spcPts val="1200"/>
        </a:spcBef>
        <a:buClr>
          <a:schemeClr val="accent1"/>
        </a:buClr>
        <a:buFont typeface="Wingdings" pitchFamily="2" charset="2"/>
        <a:buChar char="v"/>
        <a:defRPr sz="2000" b="0" i="0" kern="1200">
          <a:solidFill>
            <a:schemeClr val="tx1"/>
          </a:solidFill>
          <a:latin typeface="NanumMyeongjo" panose="02000300000000000000" pitchFamily="2" charset="-127"/>
          <a:ea typeface="NanumMyeongjo" panose="02000300000000000000" pitchFamily="2" charset="-127"/>
          <a:cs typeface="+mn-cs"/>
        </a:defRPr>
      </a:lvl1pPr>
      <a:lvl2pPr marL="685800" indent="-18288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" pitchFamily="2" charset="2"/>
        <a:buChar char="§"/>
        <a:defRPr sz="1800" b="0" i="0" kern="1200">
          <a:solidFill>
            <a:schemeClr val="tx1"/>
          </a:solidFill>
          <a:latin typeface="NanumMyeongjo" panose="02000300000000000000" pitchFamily="2" charset="-127"/>
          <a:ea typeface="NanumMyeongjo" panose="02000300000000000000" pitchFamily="2" charset="-127"/>
          <a:cs typeface="+mn-cs"/>
        </a:defRPr>
      </a:lvl2pPr>
      <a:lvl3pPr marL="1143000" indent="-18288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b="0" i="0" kern="1200">
          <a:solidFill>
            <a:schemeClr val="tx1"/>
          </a:solidFill>
          <a:latin typeface="NanumMyeongjo" panose="02000300000000000000" pitchFamily="2" charset="-127"/>
          <a:ea typeface="NanumMyeongjo" panose="02000300000000000000" pitchFamily="2" charset="-127"/>
          <a:cs typeface="+mn-cs"/>
        </a:defRPr>
      </a:lvl3pPr>
      <a:lvl4pPr marL="1600200" indent="-18288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" pitchFamily="2" charset="2"/>
        <a:buChar char="Ø"/>
        <a:defRPr sz="1400" b="0" i="0" kern="1200">
          <a:solidFill>
            <a:schemeClr val="tx1"/>
          </a:solidFill>
          <a:latin typeface="NanumMyeongjo" panose="02000300000000000000" pitchFamily="2" charset="-127"/>
          <a:ea typeface="NanumMyeongjo" panose="02000300000000000000" pitchFamily="2" charset="-127"/>
          <a:cs typeface="+mn-cs"/>
        </a:defRPr>
      </a:lvl4pPr>
      <a:lvl5pPr marL="2057400" indent="-18288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b="0" i="0" kern="1200">
          <a:solidFill>
            <a:schemeClr val="tx1"/>
          </a:solidFill>
          <a:latin typeface="NanumMyeongjo" panose="02000300000000000000" pitchFamily="2" charset="-127"/>
          <a:ea typeface="NanumMyeongjo" panose="02000300000000000000" pitchFamily="2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76B2737-176A-FED7-AF27-A9C79FD51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E9AFCF0-9C42-8F14-F38A-A427417A0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5A3E5A0-F4CC-7003-091D-1B0585A750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26576-FA6A-D041-A95F-231D6086F8FA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062A95-F31A-0DB6-8718-50A3EC4C8F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3F8341F-D8AA-F773-A63E-D6C1EEA9F4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EBAFC-CB16-2F47-BD91-93645883601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63842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F06D939-E309-37D0-660F-4FCE9C18B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4B80374-E966-9F38-5EB7-13119B41B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A3772A0-DA90-71AE-DF3A-BFB75580FB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F4B37-6E31-8E49-8A0D-7BDB38E2EAE5}" type="datetimeFigureOut">
              <a:rPr kumimoji="1" lang="ko-KR" altLang="en-US" smtClean="0"/>
              <a:t>2022. 11. 2.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E8606A8-B10F-01E4-3999-2CC0B010B1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BBBD128-E3A1-1D47-9295-41DDD6251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1AE90-0DCA-154F-A9EC-4F9025CC328E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97582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71166F-9AAA-4E22-BB41-1B98C51634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599" y="939163"/>
            <a:ext cx="8676044" cy="2767126"/>
          </a:xfrm>
        </p:spPr>
        <p:txBody>
          <a:bodyPr>
            <a:noAutofit/>
          </a:bodyPr>
          <a:lstStyle/>
          <a:p>
            <a:pPr algn="ctr"/>
            <a:r>
              <a:rPr lang="ko-KR" altLang="en-US" sz="4000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  이태원 참사</a:t>
            </a:r>
            <a:br>
              <a:rPr lang="en-US" altLang="ko-KR" sz="4000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br>
              <a:rPr lang="en-US" altLang="ko-KR" sz="5000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</a:br>
            <a:r>
              <a:rPr lang="ko-KR" altLang="en-US" sz="5400" dirty="0">
                <a:latin typeface="NANUMMYEONGJOEXTRABOLD" panose="02020603020101020101" pitchFamily="18" charset="-127"/>
                <a:ea typeface="NANUMMYEONGJOEXTRABOLD" panose="02020603020101020101" pitchFamily="18" charset="-127"/>
              </a:rPr>
              <a:t>상실과 애도 상담 안내서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3F4EFDA-CFB8-E483-5059-3F28825BF0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2013" y="3941348"/>
            <a:ext cx="5329217" cy="1655762"/>
          </a:xfrm>
        </p:spPr>
        <p:txBody>
          <a:bodyPr anchor="ctr">
            <a:noAutofit/>
          </a:bodyPr>
          <a:lstStyle/>
          <a:p>
            <a:pPr algn="ctr"/>
            <a:r>
              <a:rPr lang="ko-KR" altLang="en-US" sz="2400" b="0" dirty="0" err="1"/>
              <a:t>대한신경정신의학회</a:t>
            </a:r>
            <a:r>
              <a:rPr lang="ko-KR" altLang="en-US" sz="2400" b="0" dirty="0"/>
              <a:t> 정책연구소</a:t>
            </a:r>
            <a:endParaRPr lang="en-US" altLang="ko-KR" sz="2400" b="0" dirty="0"/>
          </a:p>
          <a:p>
            <a:pPr algn="ctr"/>
            <a:r>
              <a:rPr lang="ko-KR" altLang="en-US" sz="2400" b="0" dirty="0"/>
              <a:t>대한정신건강재단 재난정신건강위원회</a:t>
            </a:r>
          </a:p>
        </p:txBody>
      </p:sp>
      <p:pic>
        <p:nvPicPr>
          <p:cNvPr id="4" name="_x71802120" descr="EMB00000ed83bc2">
            <a:extLst>
              <a:ext uri="{FF2B5EF4-FFF2-40B4-BE49-F238E27FC236}">
                <a16:creationId xmlns:a16="http://schemas.microsoft.com/office/drawing/2014/main" id="{B580E3D4-83E3-0936-33F1-62F202063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75947" y="3360817"/>
            <a:ext cx="2916053" cy="281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40081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EB41D8-C569-5C50-4E1F-F5995C182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애도 상담의 과정 </a:t>
            </a:r>
            <a:r>
              <a:rPr kumimoji="1" lang="en-US" altLang="ko-KR" dirty="0"/>
              <a:t>(7)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735F9B-58DE-2D00-FAA5-070E63758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ko-KR" altLang="en-US" dirty="0"/>
              <a:t>넷째</a:t>
            </a:r>
            <a:r>
              <a:rPr kumimoji="1" lang="en-US" altLang="ko-KR" dirty="0"/>
              <a:t>,</a:t>
            </a:r>
            <a:r>
              <a:rPr kumimoji="1" lang="ko-KR" altLang="en-US" dirty="0"/>
              <a:t> 고인과의 관계를 재배치하고 삶을 이어 나간다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</a:t>
            </a:r>
            <a:endParaRPr kumimoji="1" lang="en-US" altLang="ko-KR" dirty="0"/>
          </a:p>
          <a:p>
            <a:pPr lvl="1"/>
            <a:r>
              <a:rPr kumimoji="1" lang="en-US" altLang="ko-KR" dirty="0"/>
              <a:t>“</a:t>
            </a:r>
            <a:r>
              <a:rPr kumimoji="1" lang="ko-KR" altLang="en-US" dirty="0"/>
              <a:t>애도에 대해 많은 사람들이 오해하는 것 중 하나는 사별 이후 고인과의 관계가 끝났다고 생각하는 것입니다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애도는 새로운 세상에 적응하기 위해 </a:t>
            </a:r>
            <a:r>
              <a:rPr kumimoji="1" lang="ko-KR" altLang="en-US" dirty="0" err="1"/>
              <a:t>고인에</a:t>
            </a:r>
            <a:r>
              <a:rPr kumimoji="1" lang="ko-KR" altLang="en-US" dirty="0"/>
              <a:t> 대한 사랑과 기억을 떨쳐버리는 것이 아니라</a:t>
            </a:r>
            <a:r>
              <a:rPr kumimoji="1" lang="en-US" altLang="ko-KR" dirty="0"/>
              <a:t>, </a:t>
            </a:r>
            <a:r>
              <a:rPr kumimoji="1" lang="ko-KR" altLang="en-US" dirty="0"/>
              <a:t>고인을 위한 적절한 공간을 우리 삶과 마음속에 재배치함으로써 고인을 기억하고</a:t>
            </a:r>
            <a:r>
              <a:rPr kumimoji="1" lang="en-US" altLang="ko-KR" dirty="0"/>
              <a:t>, </a:t>
            </a:r>
            <a:r>
              <a:rPr kumimoji="1" lang="ko-KR" altLang="en-US" dirty="0"/>
              <a:t>그 기억과 잘 살아가는 것입니다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더불어 고인이 없는 삶 속에서도 사랑할 수 있는 다른 사람들을 인식하는 것이기도 합니다</a:t>
            </a:r>
            <a:r>
              <a:rPr kumimoji="1" lang="en-US" altLang="ko-KR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765229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EB41D8-C569-5C50-4E1F-F5995C182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애도 상담의 과정 </a:t>
            </a:r>
            <a:r>
              <a:rPr kumimoji="1" lang="en-US" altLang="ko-KR" dirty="0"/>
              <a:t>(8)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735F9B-58DE-2D00-FAA5-070E63758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ko-KR" altLang="en-US" dirty="0"/>
              <a:t>건강한 애도와 건강한 애도를 방해하는 행동을 안내한다</a:t>
            </a:r>
            <a:r>
              <a:rPr kumimoji="1" lang="en-US" altLang="ko-KR" dirty="0"/>
              <a:t>.</a:t>
            </a:r>
          </a:p>
          <a:p>
            <a:r>
              <a:rPr kumimoji="1" lang="ko-KR" altLang="en-US" dirty="0"/>
              <a:t>건강한 애도와 병리적 애도는 연속선상에 있으며</a:t>
            </a:r>
            <a:r>
              <a:rPr kumimoji="1" lang="en-US" altLang="ko-KR" dirty="0"/>
              <a:t>, </a:t>
            </a:r>
            <a:r>
              <a:rPr kumimoji="1" lang="ko-KR" altLang="en-US" dirty="0"/>
              <a:t>애도의 영향과 강도</a:t>
            </a:r>
            <a:r>
              <a:rPr kumimoji="1" lang="en-US" altLang="ko-KR" dirty="0"/>
              <a:t>, </a:t>
            </a:r>
            <a:r>
              <a:rPr kumimoji="1" lang="ko-KR" altLang="en-US" dirty="0"/>
              <a:t>기간을 기준으로 구분한다</a:t>
            </a:r>
            <a:r>
              <a:rPr kumimoji="1" lang="en-US" altLang="ko-KR" dirty="0"/>
              <a:t>.</a:t>
            </a:r>
          </a:p>
          <a:p>
            <a:r>
              <a:rPr kumimoji="1" lang="ko-KR" altLang="en-US" dirty="0"/>
              <a:t>사별 후 극심한 슬픔을 겪는 기간은 보통 </a:t>
            </a:r>
            <a:r>
              <a:rPr kumimoji="1" lang="en-US" altLang="ko-KR" dirty="0"/>
              <a:t>6</a:t>
            </a:r>
            <a:r>
              <a:rPr kumimoji="1" lang="ko-KR" altLang="en-US" dirty="0"/>
              <a:t>개월</a:t>
            </a:r>
            <a:r>
              <a:rPr kumimoji="1" lang="en-US" altLang="ko-KR" dirty="0"/>
              <a:t>~1</a:t>
            </a:r>
            <a:r>
              <a:rPr kumimoji="1" lang="ko-KR" altLang="en-US" dirty="0"/>
              <a:t>년이나</a:t>
            </a:r>
            <a:r>
              <a:rPr kumimoji="1" lang="en-US" altLang="ko-KR" dirty="0"/>
              <a:t>, </a:t>
            </a:r>
            <a:r>
              <a:rPr kumimoji="1" lang="ko-KR" altLang="en-US" dirty="0"/>
              <a:t>사람마다 차이가 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이 기간 내에도 애도 반응이 일상 생활을 두드러지게 방해하는 경우에는 유의하게 지켜볼 필요가 있다</a:t>
            </a:r>
            <a:r>
              <a:rPr kumimoji="1" lang="en-US" altLang="ko-KR" dirty="0"/>
              <a:t>. </a:t>
            </a:r>
          </a:p>
          <a:p>
            <a:r>
              <a:rPr kumimoji="1" lang="ko-KR" altLang="en-US" dirty="0"/>
              <a:t>애도 방식에는 정답이 없으므로 내담자의 애도 방식을 존중한다</a:t>
            </a:r>
            <a:r>
              <a:rPr kumimoji="1" lang="en-US" altLang="ko-KR" dirty="0"/>
              <a:t>.</a:t>
            </a:r>
          </a:p>
          <a:p>
            <a:r>
              <a:rPr kumimoji="1" lang="ko-KR" altLang="en-US" dirty="0"/>
              <a:t>다만 건강한 애도를 방해하는 행동이 있는 경우</a:t>
            </a:r>
            <a:r>
              <a:rPr kumimoji="1" lang="en-US" altLang="ko-KR" dirty="0"/>
              <a:t>, </a:t>
            </a:r>
            <a:r>
              <a:rPr kumimoji="1" lang="ko-KR" altLang="en-US" dirty="0"/>
              <a:t>다른 대안은 없을지에 대해 논의하고 보다 건강한 대처 방안을 찾아본다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 </a:t>
            </a:r>
            <a:endParaRPr kumimoji="1"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23134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328573-8C2D-13EC-7ADF-12CF2451F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건강한 애도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5590B0E-B2E8-D769-474D-36D0DA44C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593862" cy="512064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ko-KR" altLang="en-US" dirty="0">
                <a:effectLst/>
              </a:rPr>
              <a:t>울고 싶을 때 운다</a:t>
            </a:r>
            <a:r>
              <a:rPr lang="en-US" altLang="ko-KR" dirty="0">
                <a:effectLst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ko-KR" altLang="en-US" dirty="0">
                <a:effectLst/>
              </a:rPr>
              <a:t>자신의 감정들을 바라볼 수 있으며</a:t>
            </a:r>
            <a:r>
              <a:rPr lang="en-US" altLang="ko-KR" dirty="0">
                <a:effectLst/>
              </a:rPr>
              <a:t>,</a:t>
            </a:r>
            <a:r>
              <a:rPr lang="ko-KR" altLang="en-US" dirty="0">
                <a:effectLst/>
              </a:rPr>
              <a:t> 건강한 방식으로 분노를 표현한다</a:t>
            </a:r>
            <a:r>
              <a:rPr lang="en-US" altLang="ko-KR" dirty="0">
                <a:effectLst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ko-KR" altLang="en-US" dirty="0">
                <a:effectLst/>
              </a:rPr>
              <a:t>가족</a:t>
            </a:r>
            <a:r>
              <a:rPr lang="en-US" altLang="ko-KR" dirty="0">
                <a:effectLst/>
              </a:rPr>
              <a:t>, </a:t>
            </a:r>
            <a:r>
              <a:rPr lang="ko-KR" altLang="en-US" dirty="0">
                <a:effectLst/>
              </a:rPr>
              <a:t>친구들과 솔직하게 대화한다</a:t>
            </a:r>
            <a:r>
              <a:rPr lang="en-US" altLang="ko-KR" dirty="0">
                <a:effectLst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ko-KR" altLang="en-US" dirty="0">
                <a:effectLst/>
              </a:rPr>
              <a:t>도움을 요청할 수 있으며</a:t>
            </a:r>
            <a:r>
              <a:rPr lang="en-US" altLang="ko-KR" dirty="0">
                <a:effectLst/>
              </a:rPr>
              <a:t>,</a:t>
            </a:r>
            <a:r>
              <a:rPr lang="ko-KR" altLang="en-US" dirty="0">
                <a:effectLst/>
              </a:rPr>
              <a:t> 필요한 도움을 받아들인다</a:t>
            </a:r>
            <a:r>
              <a:rPr lang="en-US" altLang="ko-KR" dirty="0">
                <a:effectLst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ko-KR" altLang="en-US" dirty="0">
                <a:effectLst/>
              </a:rPr>
              <a:t>스스로를 잘 돌본다</a:t>
            </a:r>
            <a:r>
              <a:rPr lang="en-US" altLang="ko-KR" dirty="0">
                <a:effectLst/>
              </a:rPr>
              <a:t>(</a:t>
            </a:r>
            <a:r>
              <a:rPr lang="ko-KR" altLang="en-US" dirty="0"/>
              <a:t>식사</a:t>
            </a:r>
            <a:r>
              <a:rPr lang="en-US" altLang="ko-KR" dirty="0">
                <a:effectLst/>
              </a:rPr>
              <a:t>, </a:t>
            </a:r>
            <a:r>
              <a:rPr lang="ko-KR" altLang="en-US" dirty="0">
                <a:effectLst/>
              </a:rPr>
              <a:t>수면</a:t>
            </a:r>
            <a:r>
              <a:rPr lang="en-US" altLang="ko-KR" dirty="0">
                <a:effectLst/>
              </a:rPr>
              <a:t>, </a:t>
            </a:r>
            <a:r>
              <a:rPr lang="ko-KR" altLang="en-US" dirty="0">
                <a:effectLst/>
              </a:rPr>
              <a:t>휴식</a:t>
            </a:r>
            <a:r>
              <a:rPr lang="en-US" altLang="ko-KR" dirty="0">
                <a:effectLst/>
              </a:rPr>
              <a:t>, </a:t>
            </a:r>
            <a:r>
              <a:rPr lang="ko-KR" altLang="en-US" dirty="0">
                <a:effectLst/>
              </a:rPr>
              <a:t>운동 등</a:t>
            </a:r>
            <a:r>
              <a:rPr lang="en-US" altLang="ko-KR" dirty="0">
                <a:effectLst/>
              </a:rPr>
              <a:t>).</a:t>
            </a:r>
          </a:p>
          <a:p>
            <a:pPr>
              <a:lnSpc>
                <a:spcPct val="110000"/>
              </a:lnSpc>
            </a:pPr>
            <a:r>
              <a:rPr lang="ko-KR" altLang="en-US" dirty="0">
                <a:effectLst/>
              </a:rPr>
              <a:t>사별이라는 현실을 수용한다</a:t>
            </a:r>
            <a:r>
              <a:rPr lang="en-US" altLang="ko-KR" dirty="0">
                <a:effectLst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ko-KR" altLang="en-US" dirty="0"/>
              <a:t>고인과의 상징적인 연결고리를 찾는다</a:t>
            </a:r>
            <a:r>
              <a:rPr lang="en-US" altLang="ko-KR" dirty="0"/>
              <a:t>.</a:t>
            </a:r>
          </a:p>
          <a:p>
            <a:pPr>
              <a:lnSpc>
                <a:spcPct val="110000"/>
              </a:lnSpc>
            </a:pPr>
            <a:r>
              <a:rPr lang="ko-KR" altLang="en-US" dirty="0"/>
              <a:t>자신이 속한 세상의 변화</a:t>
            </a:r>
            <a:r>
              <a:rPr lang="en-US" altLang="ko-KR" dirty="0"/>
              <a:t>, </a:t>
            </a:r>
            <a:r>
              <a:rPr lang="ko-KR" altLang="en-US" dirty="0"/>
              <a:t>그 변화로 인한 슬픔을 알고 그것이 가져오는 것들에 대해서도 열린 태도를 갖춘다</a:t>
            </a:r>
            <a:r>
              <a:rPr lang="en-US" altLang="ko-KR" dirty="0"/>
              <a:t>. </a:t>
            </a:r>
          </a:p>
          <a:p>
            <a:pPr>
              <a:lnSpc>
                <a:spcPct val="110000"/>
              </a:lnSpc>
            </a:pPr>
            <a:r>
              <a:rPr lang="ko-KR" altLang="en-US" dirty="0">
                <a:effectLst/>
              </a:rPr>
              <a:t>종종 자기 파괴적인 생각을 하더라도 그 생각들을 빨리 떠나 보내고 중요한 것에 집중한다</a:t>
            </a:r>
            <a:r>
              <a:rPr lang="en-US" altLang="ko-KR" dirty="0">
                <a:effectLst/>
              </a:rPr>
              <a:t>. </a:t>
            </a:r>
            <a:endParaRPr lang="ko-KR" alt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69296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E8671C-04F6-F215-F9AB-78C85917F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16" y="1123837"/>
            <a:ext cx="3305288" cy="4601183"/>
          </a:xfrm>
        </p:spPr>
        <p:txBody>
          <a:bodyPr/>
          <a:lstStyle/>
          <a:p>
            <a:r>
              <a:rPr kumimoji="1" lang="ko-KR" altLang="en-US" dirty="0"/>
              <a:t>건강한 애도를 방해하는 행동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102E6FC-DE92-CAD0-3938-F7E9E1C1A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739636" cy="5120640"/>
          </a:xfrm>
        </p:spPr>
        <p:txBody>
          <a:bodyPr>
            <a:normAutofit fontScale="92500" lnSpcReduction="20000"/>
          </a:bodyPr>
          <a:lstStyle/>
          <a:p>
            <a:r>
              <a:rPr kumimoji="1" lang="ko-KR" altLang="en-US" dirty="0"/>
              <a:t>과도하게 정서를 억제한다</a:t>
            </a:r>
            <a:r>
              <a:rPr kumimoji="1" lang="en-US" altLang="ko-KR" dirty="0"/>
              <a:t>.</a:t>
            </a:r>
          </a:p>
          <a:p>
            <a:r>
              <a:rPr kumimoji="1" lang="ko-KR" altLang="en-US" dirty="0"/>
              <a:t>고인을 생각나게 하는 자극을 지속적으로 회피한다</a:t>
            </a:r>
            <a:r>
              <a:rPr kumimoji="1" lang="en-US" altLang="ko-KR" dirty="0"/>
              <a:t>.</a:t>
            </a:r>
          </a:p>
          <a:p>
            <a:r>
              <a:rPr kumimoji="1" lang="ko-KR" altLang="en-US" dirty="0"/>
              <a:t>사별을 부인하며</a:t>
            </a:r>
            <a:r>
              <a:rPr kumimoji="1" lang="en-US" altLang="ko-KR" dirty="0"/>
              <a:t> </a:t>
            </a:r>
            <a:r>
              <a:rPr kumimoji="1" lang="ko-KR" altLang="en-US" dirty="0"/>
              <a:t>시간을 되돌리고 싶어하거나 결과를 바꾸는 것에 과도하게 집중한다</a:t>
            </a:r>
            <a:r>
              <a:rPr kumimoji="1" lang="en-US" altLang="ko-KR" dirty="0"/>
              <a:t>.</a:t>
            </a:r>
          </a:p>
          <a:p>
            <a:r>
              <a:rPr kumimoji="1" lang="ko-KR" altLang="en-US" dirty="0"/>
              <a:t>가족과 친구들을 오랜 기간 피한다</a:t>
            </a:r>
            <a:r>
              <a:rPr kumimoji="1" lang="en-US" altLang="ko-KR" dirty="0"/>
              <a:t>.</a:t>
            </a:r>
          </a:p>
          <a:p>
            <a:r>
              <a:rPr kumimoji="1" lang="ko-KR" altLang="en-US" dirty="0"/>
              <a:t>스스로를 돌보지 않는다</a:t>
            </a:r>
            <a:r>
              <a:rPr kumimoji="1" lang="en-US" altLang="ko-KR" dirty="0"/>
              <a:t>.</a:t>
            </a:r>
          </a:p>
          <a:p>
            <a:r>
              <a:rPr kumimoji="1" lang="ko-KR" altLang="en-US" dirty="0"/>
              <a:t>강박적으로 자기 파괴적인 사고를 하거나 자해 및 자살을 시도한다</a:t>
            </a:r>
            <a:r>
              <a:rPr kumimoji="1" lang="en-US" altLang="ko-KR" dirty="0"/>
              <a:t>.</a:t>
            </a:r>
          </a:p>
          <a:p>
            <a:r>
              <a:rPr kumimoji="1" lang="ko-KR" altLang="en-US" dirty="0"/>
              <a:t>가까운 사람들에게 쉽게 흥분하며 공격적으로 행동하거나 지나치게 요구하는 행동을 보인다</a:t>
            </a:r>
            <a:r>
              <a:rPr kumimoji="1" lang="en-US" altLang="ko-KR" dirty="0"/>
              <a:t>. </a:t>
            </a:r>
          </a:p>
          <a:p>
            <a:r>
              <a:rPr kumimoji="1" lang="ko-KR" altLang="en-US" dirty="0"/>
              <a:t>충동적이고 무모한 행동을 한다</a:t>
            </a:r>
            <a:r>
              <a:rPr kumimoji="1" lang="en-US" altLang="ko-KR" dirty="0"/>
              <a:t>(</a:t>
            </a:r>
            <a:r>
              <a:rPr kumimoji="1" lang="ko-KR" altLang="en-US" dirty="0"/>
              <a:t>예</a:t>
            </a:r>
            <a:r>
              <a:rPr kumimoji="1" lang="en-US" altLang="ko-KR" dirty="0"/>
              <a:t>: </a:t>
            </a:r>
            <a:r>
              <a:rPr kumimoji="1" lang="ko-KR" altLang="en-US" dirty="0"/>
              <a:t>식사</a:t>
            </a:r>
            <a:r>
              <a:rPr kumimoji="1" lang="en-US" altLang="ko-KR" dirty="0"/>
              <a:t>, </a:t>
            </a:r>
            <a:r>
              <a:rPr kumimoji="1" lang="ko-KR" altLang="en-US" dirty="0"/>
              <a:t>쇼핑</a:t>
            </a:r>
            <a:r>
              <a:rPr kumimoji="1" lang="en-US" altLang="ko-KR" dirty="0"/>
              <a:t>, </a:t>
            </a:r>
            <a:r>
              <a:rPr kumimoji="1" lang="ko-KR" altLang="en-US" dirty="0"/>
              <a:t>일</a:t>
            </a:r>
            <a:r>
              <a:rPr kumimoji="1" lang="en-US" altLang="ko-KR" dirty="0"/>
              <a:t>, </a:t>
            </a:r>
            <a:r>
              <a:rPr kumimoji="1" lang="ko-KR" altLang="en-US" dirty="0"/>
              <a:t>술</a:t>
            </a:r>
            <a:r>
              <a:rPr kumimoji="1" lang="en-US" altLang="ko-KR" dirty="0"/>
              <a:t>, </a:t>
            </a:r>
            <a:r>
              <a:rPr kumimoji="1" lang="ko-KR" altLang="en-US" dirty="0"/>
              <a:t>약물남용</a:t>
            </a:r>
            <a:r>
              <a:rPr kumimoji="1" lang="en-US" altLang="ko-KR" dirty="0"/>
              <a:t>, </a:t>
            </a:r>
            <a:r>
              <a:rPr kumimoji="1" lang="ko-KR" altLang="en-US" dirty="0"/>
              <a:t>도박 등</a:t>
            </a:r>
            <a:r>
              <a:rPr kumimoji="1" lang="en-US" altLang="ko-KR" dirty="0"/>
              <a:t>)</a:t>
            </a:r>
          </a:p>
          <a:p>
            <a:r>
              <a:rPr kumimoji="1" lang="ko-KR" altLang="en-US" dirty="0"/>
              <a:t>심각한 절망과 우울한 기분</a:t>
            </a:r>
            <a:r>
              <a:rPr kumimoji="1" lang="en-US" altLang="ko-KR" dirty="0"/>
              <a:t>,</a:t>
            </a:r>
            <a:r>
              <a:rPr kumimoji="1" lang="ko-KR" altLang="en-US" dirty="0"/>
              <a:t> 활동이 저하된 상태가 </a:t>
            </a:r>
            <a:r>
              <a:rPr kumimoji="1" lang="en-US" altLang="ko-KR" dirty="0"/>
              <a:t>2</a:t>
            </a:r>
            <a:r>
              <a:rPr kumimoji="1" lang="ko-KR" altLang="en-US" dirty="0"/>
              <a:t>주 이상 지속된다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</a:t>
            </a:r>
            <a:endParaRPr kumimoji="1"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2666954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EB41D8-C569-5C50-4E1F-F5995C182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애도 상담의 과정 </a:t>
            </a:r>
            <a:r>
              <a:rPr kumimoji="1" lang="en-US" altLang="ko-KR" dirty="0"/>
              <a:t>(9)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735F9B-58DE-2D00-FAA5-070E63758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kumimoji="1" lang="ko-KR" altLang="en-US" dirty="0"/>
              <a:t>회복의 의미를 안내한다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</a:t>
            </a:r>
            <a:endParaRPr kumimoji="1" lang="en-US" altLang="ko-KR" dirty="0"/>
          </a:p>
          <a:p>
            <a:pPr lvl="1"/>
            <a:r>
              <a:rPr kumimoji="1" lang="en-US" altLang="ko-KR" dirty="0"/>
              <a:t>“</a:t>
            </a:r>
            <a:r>
              <a:rPr kumimoji="1" lang="ko-KR" altLang="en-US" dirty="0"/>
              <a:t>정신적 충격에서 회복된다는 것은 단순히 그 사건을 망각하는 것이 아닙니다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그 일을 떠올렸을 때 더 이상의 감정적 고통을 느끼지 않는 상태를 말하는 것도 아닙니다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진짜 ‘</a:t>
            </a:r>
            <a:r>
              <a:rPr kumimoji="1" lang="ko-KR" altLang="en-US" dirty="0" err="1"/>
              <a:t>회복’은</a:t>
            </a:r>
            <a:r>
              <a:rPr kumimoji="1" lang="ko-KR" altLang="en-US" dirty="0"/>
              <a:t> 덜 괴로운 상태가 되는 것</a:t>
            </a:r>
            <a:r>
              <a:rPr kumimoji="1" lang="en-US" altLang="ko-KR" dirty="0"/>
              <a:t>, </a:t>
            </a:r>
            <a:r>
              <a:rPr kumimoji="1" lang="ko-KR" altLang="en-US" dirty="0"/>
              <a:t>그리고 시간이 지날수록 당신의 대처능력에 더 큰 자신감을 가지게 되는 것을 의미합니다</a:t>
            </a:r>
            <a:r>
              <a:rPr kumimoji="1" lang="en-US" altLang="ko-KR" dirty="0"/>
              <a:t>.”</a:t>
            </a:r>
          </a:p>
          <a:p>
            <a:r>
              <a:rPr kumimoji="1" lang="ko-KR" altLang="en-US" dirty="0"/>
              <a:t>다시 한번 애도는 정상적이고 자연스러운 반응임을 안내하고</a:t>
            </a:r>
            <a:r>
              <a:rPr kumimoji="1" lang="en-US" altLang="ko-KR" dirty="0"/>
              <a:t>, </a:t>
            </a:r>
            <a:r>
              <a:rPr kumimoji="1" lang="ko-KR" altLang="en-US" dirty="0"/>
              <a:t>내담자의 애도가 잘 흘러가도록 상담자가 옆에서 도울 수 있음을 지지적으로 전달한다</a:t>
            </a:r>
            <a:r>
              <a:rPr kumimoji="1" lang="en-US" altLang="ko-KR" dirty="0"/>
              <a:t>.</a:t>
            </a:r>
          </a:p>
          <a:p>
            <a:pPr lvl="1"/>
            <a:r>
              <a:rPr kumimoji="1" lang="ko-KR" altLang="en-US" dirty="0"/>
              <a:t>“현재 겪는 반응들은 지극히 정상적이고 자연스러운 것입니다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이러한 반응은 절대 당신이 나약하다는 것을 의미하는 것이 아니며 오히려 애도가 잘 진행되고 있다는 신호입니다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이런 과정을 통해 우리의 생활은 점차 새로운 종류의 삶으로 전환되어 갈 것입니다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그리고 시간이 지날수록 당신의 마음을 지배하고 있던 애도의 영향력이 줄고</a:t>
            </a:r>
            <a:r>
              <a:rPr kumimoji="1" lang="en-US" altLang="ko-KR" dirty="0"/>
              <a:t>, </a:t>
            </a:r>
            <a:r>
              <a:rPr kumimoji="1" lang="ko-KR" altLang="en-US" dirty="0"/>
              <a:t>사랑하는 사람의 부재에 적응해 나갈 수 있을 것입니다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그 과정이 매우 힘들고 불편하실 수 있지만</a:t>
            </a:r>
            <a:r>
              <a:rPr kumimoji="1" lang="en-US" altLang="ko-KR" dirty="0"/>
              <a:t>, ______</a:t>
            </a:r>
            <a:r>
              <a:rPr kumimoji="1" lang="ko-KR" altLang="en-US" dirty="0"/>
              <a:t>님이 사랑하는 사람의 기억과 잘 살아갈 수 있도록</a:t>
            </a:r>
            <a:r>
              <a:rPr kumimoji="1" lang="en-US" altLang="ko-KR" dirty="0"/>
              <a:t>, </a:t>
            </a:r>
            <a:r>
              <a:rPr kumimoji="1" lang="ko-KR" altLang="en-US" dirty="0"/>
              <a:t>즉 애도가 잘 진행되도록 도울 수 있는 사람들이 있습니다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필요할 때 언제든 도움을 청하시기 바랍니다</a:t>
            </a:r>
            <a:r>
              <a:rPr kumimoji="1" lang="en-US" altLang="ko-KR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576925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F8AF55-848E-B146-AA8D-CCD6F6CCA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981" y="1123837"/>
            <a:ext cx="2967358" cy="4601183"/>
          </a:xfrm>
        </p:spPr>
        <p:txBody>
          <a:bodyPr/>
          <a:lstStyle/>
          <a:p>
            <a:r>
              <a:rPr kumimoji="1" lang="ko-KR" altLang="en-US" dirty="0"/>
              <a:t>가족</a:t>
            </a:r>
            <a:r>
              <a:rPr kumimoji="1" lang="en-US" altLang="ko-KR" dirty="0"/>
              <a:t>,</a:t>
            </a:r>
            <a:r>
              <a:rPr kumimoji="1" lang="ko-KR" altLang="en-US" dirty="0"/>
              <a:t> 지인이 아닌 경우의 애도 상담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190E0DF-411D-8686-5B4B-3FDD9E6A9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kumimoji="1" lang="ko-KR" altLang="en-US" dirty="0"/>
              <a:t>내담자를 따뜻하게 맞이하고</a:t>
            </a:r>
            <a:r>
              <a:rPr kumimoji="1" lang="en-US" altLang="ko-KR" dirty="0"/>
              <a:t>, </a:t>
            </a:r>
            <a:r>
              <a:rPr kumimoji="1" lang="ko-KR" altLang="en-US" dirty="0"/>
              <a:t>용기를 내어 상담에 참여한 것을 격려한다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서로를 소개한다</a:t>
            </a:r>
            <a:r>
              <a:rPr kumimoji="1" lang="en-US" altLang="ko-KR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ko-KR" altLang="en-US" dirty="0"/>
              <a:t>충분한 시간 동안 적극적으로 공감하며 경청한다</a:t>
            </a:r>
            <a:r>
              <a:rPr kumimoji="1" lang="en-US" altLang="ko-KR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ko-KR" altLang="en-US" dirty="0"/>
              <a:t>트라우마 반응을 확인하고</a:t>
            </a:r>
            <a:r>
              <a:rPr kumimoji="1" lang="en-US" altLang="ko-KR" dirty="0"/>
              <a:t>,</a:t>
            </a:r>
            <a:r>
              <a:rPr kumimoji="1" lang="ko-KR" altLang="en-US" dirty="0"/>
              <a:t> 이는 충격적인 사건에 대한 당연한 반응임을 알려준다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필요시 안정화 기법을 적용하고 치료를 권유한다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</a:t>
            </a:r>
            <a:endParaRPr kumimoji="1" lang="en-US" altLang="ko-KR" dirty="0"/>
          </a:p>
          <a:p>
            <a:pPr marL="457200" indent="-457200">
              <a:buFont typeface="+mj-lt"/>
              <a:buAutoNum type="arabicPeriod"/>
            </a:pPr>
            <a:r>
              <a:rPr kumimoji="1" lang="ko-KR" altLang="en-US" dirty="0"/>
              <a:t>애도를 정의하고</a:t>
            </a:r>
            <a:r>
              <a:rPr kumimoji="1" lang="en-US" altLang="ko-KR" dirty="0"/>
              <a:t>,</a:t>
            </a:r>
            <a:r>
              <a:rPr kumimoji="1" lang="ko-KR" altLang="en-US" dirty="0"/>
              <a:t> 정상적이며 당연한 반응이며</a:t>
            </a:r>
            <a:r>
              <a:rPr kumimoji="1" lang="en-US" altLang="ko-KR" dirty="0"/>
              <a:t>, </a:t>
            </a:r>
            <a:r>
              <a:rPr kumimoji="1" lang="ko-KR" altLang="en-US" dirty="0"/>
              <a:t>가족이나 지인이 아닌 경우에도 애도 반응을 겪을 수 있음을 알린다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</a:t>
            </a:r>
            <a:endParaRPr kumimoji="1" lang="en-US" altLang="ko-KR" dirty="0"/>
          </a:p>
          <a:p>
            <a:pPr marL="457200" indent="-457200">
              <a:buFont typeface="+mj-lt"/>
              <a:buAutoNum type="arabicPeriod"/>
            </a:pPr>
            <a:r>
              <a:rPr kumimoji="1" lang="ko-KR" altLang="en-US" dirty="0"/>
              <a:t>일반적인 </a:t>
            </a:r>
            <a:r>
              <a:rPr kumimoji="1" lang="ko-KR" altLang="en-US" dirty="0" err="1"/>
              <a:t>정상애도반응을</a:t>
            </a:r>
            <a:r>
              <a:rPr kumimoji="1" lang="ko-KR" altLang="en-US" dirty="0"/>
              <a:t> 안내하고 해당하는 것이 있는지</a:t>
            </a:r>
            <a:r>
              <a:rPr kumimoji="1" lang="en-US" altLang="ko-KR" dirty="0"/>
              <a:t>, </a:t>
            </a:r>
            <a:r>
              <a:rPr kumimoji="1" lang="ko-KR" altLang="en-US" dirty="0"/>
              <a:t>얼마나 </a:t>
            </a:r>
            <a:r>
              <a:rPr kumimoji="1" lang="ko-KR" altLang="en-US" dirty="0" err="1"/>
              <a:t>힘든지</a:t>
            </a:r>
            <a:r>
              <a:rPr kumimoji="1" lang="ko-KR" altLang="en-US" dirty="0"/>
              <a:t> 함께 살펴본다</a:t>
            </a:r>
            <a:r>
              <a:rPr kumimoji="1" lang="en-US" altLang="ko-KR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ko-KR" altLang="en-US" dirty="0"/>
              <a:t>건강한 애도와 건강한 애도를 방해하는 행동을 안내한다</a:t>
            </a:r>
            <a:r>
              <a:rPr kumimoji="1" lang="en-US" altLang="ko-KR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ko-KR" altLang="en-US" dirty="0"/>
              <a:t>건강한 애도를 방해하는 행동이 있는 경우</a:t>
            </a:r>
            <a:r>
              <a:rPr kumimoji="1" lang="en-US" altLang="ko-KR" dirty="0"/>
              <a:t>, </a:t>
            </a:r>
            <a:r>
              <a:rPr kumimoji="1" lang="ko-KR" altLang="en-US" dirty="0"/>
              <a:t>다른 대안은 없을지에 대해 논의하고 보다 건강한 대처 방안을 찾아본다</a:t>
            </a:r>
            <a:r>
              <a:rPr kumimoji="1" lang="en-US" altLang="ko-KR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ko-KR" altLang="en-US" dirty="0"/>
              <a:t>회복의 의미를 나누고</a:t>
            </a:r>
            <a:r>
              <a:rPr kumimoji="1" lang="en-US" altLang="ko-KR" dirty="0"/>
              <a:t>,</a:t>
            </a:r>
            <a:r>
              <a:rPr kumimoji="1" lang="ko-KR" altLang="en-US" dirty="0"/>
              <a:t> 힘든 경우 도움을 받을 수 있음을 안내한다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</a:t>
            </a:r>
            <a:endParaRPr kumimoji="1"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48469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D85E6F-CDC9-3A3E-CEC3-16C6867C8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ore-KR" altLang="en-US"/>
              <a:t>상담시</a:t>
            </a:r>
            <a:r>
              <a:rPr kumimoji="1" lang="ko-KR" altLang="en-US"/>
              <a:t> </a:t>
            </a:r>
            <a:br>
              <a:rPr kumimoji="1" lang="en-US" altLang="ko-KR" dirty="0"/>
            </a:br>
            <a:r>
              <a:rPr kumimoji="1" lang="ko-KR" altLang="en-US" dirty="0"/>
              <a:t>주의 사항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84D60F7-DE33-9AE1-C366-89C735059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540854" cy="5120640"/>
          </a:xfrm>
        </p:spPr>
        <p:txBody>
          <a:bodyPr>
            <a:normAutofit fontScale="85000" lnSpcReduction="10000"/>
          </a:bodyPr>
          <a:lstStyle/>
          <a:p>
            <a:r>
              <a:rPr kumimoji="1" lang="ko-KR" altLang="en-US" dirty="0"/>
              <a:t>유가족은 물론이요</a:t>
            </a:r>
            <a:r>
              <a:rPr kumimoji="1" lang="en-US" altLang="ko-KR" dirty="0"/>
              <a:t>,</a:t>
            </a:r>
            <a:r>
              <a:rPr kumimoji="1" lang="ko-KR" altLang="en-US" dirty="0"/>
              <a:t> 지인</a:t>
            </a:r>
            <a:r>
              <a:rPr kumimoji="1" lang="en-US" altLang="ko-KR" dirty="0"/>
              <a:t>,</a:t>
            </a:r>
            <a:r>
              <a:rPr kumimoji="1" lang="ko-KR" altLang="en-US" dirty="0"/>
              <a:t> 목격자</a:t>
            </a:r>
            <a:r>
              <a:rPr kumimoji="1" lang="en-US" altLang="ko-KR" dirty="0"/>
              <a:t>,</a:t>
            </a:r>
            <a:r>
              <a:rPr kumimoji="1" lang="ko-KR" altLang="en-US" dirty="0"/>
              <a:t> 구조인력</a:t>
            </a:r>
            <a:r>
              <a:rPr kumimoji="1" lang="en-US" altLang="ko-KR" dirty="0"/>
              <a:t>,</a:t>
            </a:r>
            <a:r>
              <a:rPr kumimoji="1" lang="ko-KR" altLang="en-US" dirty="0"/>
              <a:t> 응급구조사</a:t>
            </a:r>
            <a:r>
              <a:rPr kumimoji="1" lang="en-US" altLang="ko-KR" dirty="0"/>
              <a:t>,</a:t>
            </a:r>
            <a:r>
              <a:rPr kumimoji="1" lang="ko-KR" altLang="en-US" dirty="0"/>
              <a:t> 경찰</a:t>
            </a:r>
            <a:r>
              <a:rPr kumimoji="1" lang="en-US" altLang="ko-KR" dirty="0"/>
              <a:t>,</a:t>
            </a:r>
            <a:r>
              <a:rPr kumimoji="1" lang="ko-KR" altLang="en-US" dirty="0"/>
              <a:t> 소방관</a:t>
            </a:r>
            <a:r>
              <a:rPr kumimoji="1" lang="en-US" altLang="ko-KR" dirty="0"/>
              <a:t>,</a:t>
            </a:r>
            <a:r>
              <a:rPr kumimoji="1" lang="ko-KR" altLang="en-US" dirty="0"/>
              <a:t> 의료인</a:t>
            </a:r>
            <a:r>
              <a:rPr kumimoji="1" lang="en-US" altLang="ko-KR" dirty="0"/>
              <a:t>,</a:t>
            </a:r>
            <a:r>
              <a:rPr kumimoji="1" lang="ko-KR" altLang="en-US" dirty="0"/>
              <a:t> 언론인</a:t>
            </a:r>
            <a:r>
              <a:rPr kumimoji="1" lang="en-US" altLang="ko-KR" dirty="0"/>
              <a:t>,</a:t>
            </a:r>
            <a:r>
              <a:rPr kumimoji="1" lang="ko-KR" altLang="en-US" dirty="0"/>
              <a:t> 트라우마에 취약한 사람</a:t>
            </a:r>
            <a:r>
              <a:rPr kumimoji="1" lang="en-US" altLang="ko-KR" dirty="0"/>
              <a:t>,</a:t>
            </a:r>
            <a:r>
              <a:rPr kumimoji="1" lang="ko-KR" altLang="en-US" dirty="0"/>
              <a:t> 일반인 등 누구라도 힘든 상실과 애도를 경험할 수 있다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</a:t>
            </a:r>
            <a:endParaRPr kumimoji="1" lang="en-US" altLang="ko-KR" dirty="0"/>
          </a:p>
          <a:p>
            <a:r>
              <a:rPr kumimoji="1" lang="ko-KR" altLang="en-US" dirty="0"/>
              <a:t>애도가 반드시 트라우마 반응을 동반하는 것은 아니다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상담에 임할 때  </a:t>
            </a:r>
            <a:r>
              <a:rPr kumimoji="1" lang="en-US" altLang="ko-KR" dirty="0"/>
              <a:t>PTSD</a:t>
            </a:r>
            <a:r>
              <a:rPr kumimoji="1" lang="ko-KR" altLang="en-US" dirty="0"/>
              <a:t>의 관점보다는 </a:t>
            </a:r>
            <a:r>
              <a:rPr kumimoji="1" lang="ko-KR" altLang="en-US" b="1" u="sng" dirty="0"/>
              <a:t>정상 애도 반응으로 접근</a:t>
            </a:r>
            <a:r>
              <a:rPr kumimoji="1" lang="ko-KR" altLang="en-US" dirty="0"/>
              <a:t>하는</a:t>
            </a:r>
            <a:r>
              <a:rPr kumimoji="1" lang="ko-KR" altLang="en-US" b="1" dirty="0"/>
              <a:t> </a:t>
            </a:r>
            <a:r>
              <a:rPr kumimoji="1" lang="ko-KR" altLang="en-US" dirty="0"/>
              <a:t>것이 우선이다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</a:t>
            </a:r>
            <a:endParaRPr kumimoji="1" lang="en-US" altLang="ko-KR" dirty="0"/>
          </a:p>
          <a:p>
            <a:r>
              <a:rPr kumimoji="1" lang="ko-KR" altLang="en-US" dirty="0"/>
              <a:t>외상적 애도의 경우에는 우선 외상과 관련된 문제를 다룬 후</a:t>
            </a:r>
            <a:r>
              <a:rPr kumimoji="1" lang="en-US" altLang="ko-KR" dirty="0"/>
              <a:t> </a:t>
            </a:r>
            <a:r>
              <a:rPr kumimoji="1" lang="ko-KR" altLang="en-US" dirty="0"/>
              <a:t>애도 반응을 다룬다</a:t>
            </a:r>
            <a:r>
              <a:rPr kumimoji="1" lang="en-US" altLang="ko-KR" dirty="0"/>
              <a:t>. </a:t>
            </a:r>
          </a:p>
          <a:p>
            <a:r>
              <a:rPr kumimoji="1" lang="ko-KR" altLang="en-US" dirty="0"/>
              <a:t>죽음의 외상적 속성에 압도되어 있는 경우에는</a:t>
            </a:r>
            <a:r>
              <a:rPr kumimoji="1" lang="en-US" altLang="ko-KR" dirty="0"/>
              <a:t>(</a:t>
            </a:r>
            <a:r>
              <a:rPr kumimoji="1" lang="ko-KR" altLang="en-US" dirty="0"/>
              <a:t>죽은 사람의 마지막 순간</a:t>
            </a:r>
            <a:r>
              <a:rPr kumimoji="1" lang="en-US" altLang="ko-KR" dirty="0"/>
              <a:t>, </a:t>
            </a:r>
            <a:r>
              <a:rPr kumimoji="1" lang="ko-KR" altLang="en-US" dirty="0"/>
              <a:t>고통과 상해의 정도</a:t>
            </a:r>
            <a:r>
              <a:rPr kumimoji="1" lang="en-US" altLang="ko-KR" dirty="0"/>
              <a:t>, </a:t>
            </a:r>
            <a:r>
              <a:rPr kumimoji="1" lang="ko-KR" altLang="en-US" dirty="0"/>
              <a:t>악의성이나 의도성에 대한 집착 등</a:t>
            </a:r>
            <a:r>
              <a:rPr kumimoji="1" lang="en-US" altLang="ko-KR" dirty="0"/>
              <a:t>) </a:t>
            </a:r>
            <a:r>
              <a:rPr kumimoji="1" lang="ko-KR" altLang="en-US" dirty="0"/>
              <a:t>트라우마 반응을 먼저 다룬다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</a:t>
            </a:r>
            <a:endParaRPr kumimoji="1" lang="en-US" altLang="ko-KR" dirty="0"/>
          </a:p>
          <a:p>
            <a:r>
              <a:rPr kumimoji="1" lang="ko-KR" altLang="en-US" dirty="0"/>
              <a:t>자타해의 위험이 확인되는 경우 이에 대한 위기 개입을 우선으로 한다</a:t>
            </a:r>
            <a:r>
              <a:rPr kumimoji="1" lang="en-US" altLang="ko-KR" dirty="0"/>
              <a:t>.</a:t>
            </a:r>
          </a:p>
          <a:p>
            <a:r>
              <a:rPr kumimoji="1" lang="ko-KR" altLang="en-US" dirty="0"/>
              <a:t>애도 경험은 개인마다 독특하므로</a:t>
            </a:r>
            <a:r>
              <a:rPr kumimoji="1" lang="en-US" altLang="ko-KR" dirty="0"/>
              <a:t>, </a:t>
            </a:r>
            <a:r>
              <a:rPr kumimoji="1" lang="ko-KR" altLang="en-US" dirty="0"/>
              <a:t>내담자의 경험을 안다고 가정하거나 다른 사람과 비교하지 않고</a:t>
            </a:r>
            <a:r>
              <a:rPr kumimoji="1" lang="en-US" altLang="ko-KR" dirty="0"/>
              <a:t>, </a:t>
            </a:r>
            <a:r>
              <a:rPr kumimoji="1" lang="ko-KR" altLang="en-US" dirty="0"/>
              <a:t>내담자의 속도에 따라 자신만의 애도 방식을 선택할 수 있도록 존중한다</a:t>
            </a:r>
            <a:r>
              <a:rPr kumimoji="1"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6897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E8671C-04F6-F215-F9AB-78C85917F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94" y="1123837"/>
            <a:ext cx="3265532" cy="4601183"/>
          </a:xfrm>
        </p:spPr>
        <p:txBody>
          <a:bodyPr/>
          <a:lstStyle/>
          <a:p>
            <a:r>
              <a:rPr kumimoji="1" lang="en-US" altLang="ko-Kore-KR" sz="4800" dirty="0"/>
              <a:t>DO!</a:t>
            </a:r>
            <a:r>
              <a:rPr kumimoji="1" lang="en-US" altLang="ko-Kore-KR" dirty="0"/>
              <a:t> </a:t>
            </a:r>
            <a:br>
              <a:rPr kumimoji="1" lang="en-US" altLang="ko-Kore-KR" dirty="0"/>
            </a:br>
            <a:br>
              <a:rPr kumimoji="1" lang="en-US" altLang="ko-Kore-KR" dirty="0"/>
            </a:br>
            <a:r>
              <a:rPr kumimoji="1" lang="ko-Kore-KR" altLang="en-US" dirty="0"/>
              <a:t>애도</a:t>
            </a:r>
            <a:r>
              <a:rPr kumimoji="1" lang="ko-KR" altLang="en-US" dirty="0"/>
              <a:t> 상담자가 해야 할 행동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102E6FC-DE92-CAD0-3938-F7E9E1C1A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2763" y="921686"/>
            <a:ext cx="7739636" cy="5492366"/>
          </a:xfrm>
        </p:spPr>
        <p:txBody>
          <a:bodyPr>
            <a:normAutofit fontScale="92500" lnSpcReduction="20000"/>
          </a:bodyPr>
          <a:lstStyle/>
          <a:p>
            <a:r>
              <a:rPr kumimoji="1" lang="ko-KR" altLang="en-US" dirty="0"/>
              <a:t>애도자와 자연스럽게 소통하는 문을 연다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먼저 말하도록 기다리는 것이 좋으나</a:t>
            </a:r>
            <a:r>
              <a:rPr kumimoji="1" lang="en-US" altLang="ko-KR" dirty="0"/>
              <a:t>, </a:t>
            </a:r>
            <a:r>
              <a:rPr kumimoji="1" lang="ko-KR" altLang="en-US" dirty="0"/>
              <a:t>먼저 말해야 하는 경우 고통을 이해하고 도움을 주려는 태도로 말을 건네야 한다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우선 현재의 걱정과 욕구</a:t>
            </a:r>
            <a:r>
              <a:rPr kumimoji="1" lang="en-US" altLang="ko-KR" dirty="0"/>
              <a:t>, </a:t>
            </a:r>
            <a:r>
              <a:rPr kumimoji="1" lang="ko-KR" altLang="en-US" dirty="0"/>
              <a:t>필요한 도움에 초점을 맞추는 것이 좋다</a:t>
            </a:r>
            <a:endParaRPr kumimoji="1" lang="en-US" altLang="ko-KR" dirty="0"/>
          </a:p>
          <a:p>
            <a:pPr lvl="1"/>
            <a:r>
              <a:rPr kumimoji="1" lang="ko-KR" altLang="en-US" dirty="0"/>
              <a:t>“필요하신 게 있는지 여쭤봐도 될까요</a:t>
            </a:r>
            <a:r>
              <a:rPr kumimoji="1" lang="en-US" altLang="ko-KR" dirty="0"/>
              <a:t>?”</a:t>
            </a:r>
          </a:p>
          <a:p>
            <a:pPr lvl="1"/>
            <a:r>
              <a:rPr kumimoji="1" lang="en-US" altLang="ko-KR" dirty="0"/>
              <a:t>“</a:t>
            </a:r>
            <a:r>
              <a:rPr kumimoji="1" lang="ko-KR" altLang="en-US" dirty="0"/>
              <a:t>불편한 것은 없나요</a:t>
            </a:r>
            <a:r>
              <a:rPr kumimoji="1" lang="en-US" altLang="ko-KR" dirty="0"/>
              <a:t>?”</a:t>
            </a:r>
          </a:p>
          <a:p>
            <a:r>
              <a:rPr kumimoji="1" lang="ko-KR" altLang="en-US" dirty="0"/>
              <a:t>고인의 이름을 직접 언급해도 될지 혹은 어떻게 칭하기를 원하는지 물어본다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사망 사실을 언급함으로써 현실감을 부여하고 감정을 환기시킬 수 있다</a:t>
            </a:r>
            <a:r>
              <a:rPr kumimoji="1" lang="en-US" altLang="ko-KR" dirty="0"/>
              <a:t>.</a:t>
            </a:r>
          </a:p>
          <a:p>
            <a:r>
              <a:rPr kumimoji="1" lang="ko-KR" altLang="en-US" dirty="0"/>
              <a:t>애도자의 반응을 타당화하고 정상화한다</a:t>
            </a:r>
            <a:r>
              <a:rPr kumimoji="1" lang="en-US" altLang="ko-KR" dirty="0"/>
              <a:t>.</a:t>
            </a:r>
          </a:p>
          <a:p>
            <a:r>
              <a:rPr kumimoji="1" lang="ko-KR" altLang="en-US" dirty="0"/>
              <a:t>애도자의 말을 인내심을 가지고 경청한다</a:t>
            </a:r>
            <a:r>
              <a:rPr kumimoji="1" lang="en-US" altLang="ko-KR" dirty="0"/>
              <a:t>.</a:t>
            </a:r>
          </a:p>
          <a:p>
            <a:r>
              <a:rPr kumimoji="1" lang="ko-KR" altLang="en-US" dirty="0"/>
              <a:t>애도자에게 실제적인 도움이 필요할 때는 그것을 제공하는 데 주저하지 말고</a:t>
            </a:r>
            <a:r>
              <a:rPr kumimoji="1" lang="en-US" altLang="ko-KR" dirty="0"/>
              <a:t>, </a:t>
            </a:r>
            <a:r>
              <a:rPr kumimoji="1" lang="ko-KR" altLang="en-US" dirty="0"/>
              <a:t>구체적 도움을 제공한다</a:t>
            </a:r>
            <a:r>
              <a:rPr kumimoji="1" lang="en-US" altLang="ko-KR" dirty="0"/>
              <a:t>.</a:t>
            </a:r>
          </a:p>
          <a:p>
            <a:r>
              <a:rPr kumimoji="1" lang="ko-KR" altLang="en-US" dirty="0"/>
              <a:t>시간이 지난 후에도 애도 반응이 지속되거나 우울 증상이 심하다면 전문가를 만나볼 것을 권유한다</a:t>
            </a:r>
            <a:r>
              <a:rPr kumimoji="1" lang="en-US" altLang="ko-KR" dirty="0"/>
              <a:t>.</a:t>
            </a:r>
            <a:endParaRPr kumimoji="1" lang="ko-Kore-KR" altLang="en-US" dirty="0"/>
          </a:p>
          <a:p>
            <a:endParaRPr kumimoji="1"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1696600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E8671C-04F6-F215-F9AB-78C85917F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77" y="1123837"/>
            <a:ext cx="3325166" cy="4601183"/>
          </a:xfrm>
        </p:spPr>
        <p:txBody>
          <a:bodyPr/>
          <a:lstStyle/>
          <a:p>
            <a:r>
              <a:rPr kumimoji="1" lang="en-US" altLang="ko-Kore-KR" sz="4800" dirty="0"/>
              <a:t>DON’T!</a:t>
            </a:r>
            <a:br>
              <a:rPr kumimoji="1" lang="en-US" altLang="ko-Kore-KR" sz="4800" dirty="0"/>
            </a:br>
            <a:r>
              <a:rPr kumimoji="1" lang="en-US" altLang="ko-Kore-KR" dirty="0"/>
              <a:t> </a:t>
            </a:r>
            <a:br>
              <a:rPr kumimoji="1" lang="en-US" altLang="ko-Kore-KR" dirty="0"/>
            </a:br>
            <a:r>
              <a:rPr kumimoji="1" lang="ko-KR" altLang="en-US" dirty="0"/>
              <a:t>애도 상담자가</a:t>
            </a:r>
            <a:r>
              <a:rPr kumimoji="1" lang="en-US" altLang="ko-KR" dirty="0"/>
              <a:t> </a:t>
            </a:r>
            <a:r>
              <a:rPr kumimoji="1" lang="ko-KR" altLang="en-US" dirty="0"/>
              <a:t>하지 말아야 할 행동</a:t>
            </a:r>
            <a:r>
              <a:rPr kumimoji="1" lang="en-US" altLang="ko-Kore-KR" dirty="0"/>
              <a:t> 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102E6FC-DE92-CAD0-3938-F7E9E1C1A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739636" cy="5120640"/>
          </a:xfrm>
        </p:spPr>
        <p:txBody>
          <a:bodyPr>
            <a:normAutofit/>
          </a:bodyPr>
          <a:lstStyle/>
          <a:p>
            <a:r>
              <a:rPr kumimoji="1" lang="ko-KR" altLang="en-US" dirty="0"/>
              <a:t>상투적이고 진부한 위로를 하지 않는다</a:t>
            </a:r>
            <a:r>
              <a:rPr kumimoji="1" lang="en-US" altLang="ko-KR" dirty="0"/>
              <a:t>. </a:t>
            </a:r>
          </a:p>
          <a:p>
            <a:pPr lvl="1"/>
            <a:r>
              <a:rPr kumimoji="1" lang="en-US" altLang="ko-KR" dirty="0"/>
              <a:t>“</a:t>
            </a:r>
            <a:r>
              <a:rPr kumimoji="1" lang="ko-KR" altLang="en-US" dirty="0"/>
              <a:t>지금 어떤 기분인지 압니다</a:t>
            </a:r>
            <a:r>
              <a:rPr kumimoji="1" lang="en-US" altLang="ko-KR" dirty="0"/>
              <a:t>.”</a:t>
            </a:r>
          </a:p>
          <a:p>
            <a:pPr lvl="1"/>
            <a:r>
              <a:rPr kumimoji="1" lang="en-US" altLang="ko-KR" dirty="0"/>
              <a:t>“</a:t>
            </a:r>
            <a:r>
              <a:rPr kumimoji="1" lang="ko-KR" altLang="en-US" dirty="0"/>
              <a:t>그 분은 이제 더 편해졌을 겁니다</a:t>
            </a:r>
            <a:r>
              <a:rPr kumimoji="1" lang="en-US" altLang="ko-KR" dirty="0"/>
              <a:t>.” </a:t>
            </a:r>
          </a:p>
          <a:p>
            <a:pPr lvl="1"/>
            <a:r>
              <a:rPr kumimoji="1" lang="en-US" altLang="ko-KR" dirty="0"/>
              <a:t>“</a:t>
            </a:r>
            <a:r>
              <a:rPr kumimoji="1" lang="ko-KR" altLang="en-US" dirty="0"/>
              <a:t>곧 좋아질 겁니다</a:t>
            </a:r>
            <a:r>
              <a:rPr kumimoji="1" lang="en-US" altLang="ko-KR" dirty="0"/>
              <a:t>.”</a:t>
            </a:r>
          </a:p>
          <a:p>
            <a:pPr lvl="1"/>
            <a:r>
              <a:rPr kumimoji="1" lang="en-US" altLang="ko-KR" dirty="0"/>
              <a:t>“</a:t>
            </a:r>
            <a:r>
              <a:rPr kumimoji="1" lang="ko-KR" altLang="en-US" dirty="0"/>
              <a:t>언젠가는 진정한 의미를 찾을 수 있을 겁니다</a:t>
            </a:r>
            <a:r>
              <a:rPr kumimoji="1" lang="en-US" altLang="ko-KR" dirty="0"/>
              <a:t>.” </a:t>
            </a:r>
          </a:p>
          <a:p>
            <a:pPr lvl="1"/>
            <a:r>
              <a:rPr kumimoji="1" lang="en-US" altLang="ko-KR" dirty="0"/>
              <a:t>“</a:t>
            </a:r>
            <a:r>
              <a:rPr kumimoji="1" lang="ko-KR" altLang="en-US" dirty="0"/>
              <a:t>그래도 다른 가족은 살아 있잖아요</a:t>
            </a:r>
            <a:r>
              <a:rPr kumimoji="1" lang="en-US" altLang="ko-KR" dirty="0"/>
              <a:t>.”</a:t>
            </a:r>
          </a:p>
          <a:p>
            <a:r>
              <a:rPr kumimoji="1" lang="ko-KR" altLang="en-US" dirty="0"/>
              <a:t>애도자를 역할 속으로 떠밀지 않는다</a:t>
            </a:r>
            <a:r>
              <a:rPr kumimoji="1" lang="en-US" altLang="ko-KR" dirty="0"/>
              <a:t>. </a:t>
            </a:r>
          </a:p>
          <a:p>
            <a:pPr lvl="1"/>
            <a:r>
              <a:rPr kumimoji="1" lang="en-US" altLang="ko-KR" dirty="0"/>
              <a:t>“</a:t>
            </a:r>
            <a:r>
              <a:rPr kumimoji="1" lang="ko-KR" altLang="en-US" dirty="0"/>
              <a:t>극복하도록 노력하셔야 합니다</a:t>
            </a:r>
            <a:r>
              <a:rPr kumimoji="1" lang="en-US" altLang="ko-KR" dirty="0"/>
              <a:t>.” </a:t>
            </a:r>
          </a:p>
          <a:p>
            <a:pPr lvl="1"/>
            <a:r>
              <a:rPr kumimoji="1" lang="en-US" altLang="ko-KR" dirty="0"/>
              <a:t>“</a:t>
            </a:r>
            <a:r>
              <a:rPr kumimoji="1" lang="ko-KR" altLang="en-US" dirty="0"/>
              <a:t>너무 잘 하고 계시네요</a:t>
            </a:r>
            <a:r>
              <a:rPr kumimoji="1" lang="en-US" altLang="ko-KR" dirty="0"/>
              <a:t>.”</a:t>
            </a:r>
          </a:p>
          <a:p>
            <a:pPr lvl="1"/>
            <a:r>
              <a:rPr kumimoji="1" lang="en-US" altLang="ko-KR" dirty="0"/>
              <a:t>“</a:t>
            </a:r>
            <a:r>
              <a:rPr kumimoji="1" lang="ko-KR" altLang="en-US" dirty="0"/>
              <a:t>이제 네가 이 집의 어른이야</a:t>
            </a:r>
            <a:r>
              <a:rPr kumimoji="1" lang="en-US" altLang="ko-KR" dirty="0"/>
              <a:t>.” </a:t>
            </a:r>
          </a:p>
          <a:p>
            <a:endParaRPr kumimoji="1"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25819630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E8671C-04F6-F215-F9AB-78C85917F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94" y="1123837"/>
            <a:ext cx="3265532" cy="4601183"/>
          </a:xfrm>
        </p:spPr>
        <p:txBody>
          <a:bodyPr/>
          <a:lstStyle/>
          <a:p>
            <a:r>
              <a:rPr kumimoji="1" lang="en-US" altLang="ko-Kore-KR" sz="4800" dirty="0"/>
              <a:t>DON’T! </a:t>
            </a:r>
            <a:br>
              <a:rPr kumimoji="1" lang="en-US" altLang="ko-Kore-KR" sz="4800" dirty="0"/>
            </a:br>
            <a:br>
              <a:rPr kumimoji="1" lang="en-US" altLang="ko-Kore-KR" dirty="0"/>
            </a:br>
            <a:r>
              <a:rPr kumimoji="1" lang="ko-KR" altLang="en-US" dirty="0"/>
              <a:t>애도 상담자가</a:t>
            </a:r>
            <a:r>
              <a:rPr kumimoji="1" lang="en-US" altLang="ko-KR" dirty="0"/>
              <a:t> </a:t>
            </a:r>
            <a:r>
              <a:rPr kumimoji="1" lang="ko-KR" altLang="en-US" dirty="0"/>
              <a:t>하지 말아야 할 행동</a:t>
            </a:r>
            <a:r>
              <a:rPr kumimoji="1" lang="en-US" altLang="ko-Kore-KR" dirty="0"/>
              <a:t> 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102E6FC-DE92-CAD0-3938-F7E9E1C1A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739636" cy="5120640"/>
          </a:xfrm>
        </p:spPr>
        <p:txBody>
          <a:bodyPr>
            <a:normAutofit/>
          </a:bodyPr>
          <a:lstStyle/>
          <a:p>
            <a:r>
              <a:rPr kumimoji="1" lang="ko-KR" altLang="en-US" dirty="0"/>
              <a:t>상실한 대상을 대체하라고 제안하지 않는다</a:t>
            </a:r>
            <a:r>
              <a:rPr kumimoji="1" lang="en-US" altLang="ko-KR" dirty="0"/>
              <a:t>. </a:t>
            </a:r>
          </a:p>
          <a:p>
            <a:pPr lvl="1"/>
            <a:r>
              <a:rPr kumimoji="1" lang="en-US" altLang="ko-KR" dirty="0"/>
              <a:t>“</a:t>
            </a:r>
            <a:r>
              <a:rPr kumimoji="1" lang="ko-KR" altLang="en-US" dirty="0"/>
              <a:t>죽은 아이를 대신할 아기를 가지세요</a:t>
            </a:r>
            <a:r>
              <a:rPr kumimoji="1" lang="en-US" altLang="ko-KR" dirty="0"/>
              <a:t>.” </a:t>
            </a:r>
          </a:p>
          <a:p>
            <a:pPr lvl="1"/>
            <a:r>
              <a:rPr kumimoji="1" lang="en-US" altLang="ko-KR" dirty="0"/>
              <a:t>“</a:t>
            </a:r>
            <a:r>
              <a:rPr kumimoji="1" lang="ko-KR" altLang="en-US" dirty="0"/>
              <a:t>얼른 새로운 사람을 사귀세요</a:t>
            </a:r>
            <a:r>
              <a:rPr kumimoji="1" lang="en-US" altLang="ko-KR" dirty="0"/>
              <a:t>.”</a:t>
            </a:r>
          </a:p>
          <a:p>
            <a:r>
              <a:rPr kumimoji="1" lang="ko-KR" altLang="en-US" dirty="0"/>
              <a:t>다른 사람들과 애도 방식을 비교하지 않는다</a:t>
            </a:r>
            <a:r>
              <a:rPr kumimoji="1" lang="en-US" altLang="ko-KR" dirty="0"/>
              <a:t>. </a:t>
            </a:r>
          </a:p>
          <a:p>
            <a:r>
              <a:rPr kumimoji="1" lang="ko-KR" altLang="en-US" dirty="0"/>
              <a:t>지킬 수</a:t>
            </a:r>
            <a:r>
              <a:rPr kumimoji="1" lang="en-US" altLang="ko-KR" dirty="0"/>
              <a:t> </a:t>
            </a:r>
            <a:r>
              <a:rPr kumimoji="1" lang="ko-KR" altLang="en-US" dirty="0"/>
              <a:t>없는 약속을 하지 않는다</a:t>
            </a:r>
            <a:r>
              <a:rPr kumimoji="1" lang="en-US" altLang="ko-KR" dirty="0"/>
              <a:t>.</a:t>
            </a:r>
          </a:p>
          <a:p>
            <a:pPr lvl="1"/>
            <a:r>
              <a:rPr kumimoji="1" lang="en-US" altLang="ko-KR" dirty="0"/>
              <a:t>“</a:t>
            </a:r>
            <a:r>
              <a:rPr kumimoji="1" lang="ko-KR" altLang="en-US" dirty="0"/>
              <a:t>무엇이든 필요하면 전화하세요</a:t>
            </a:r>
            <a:r>
              <a:rPr kumimoji="1" lang="en-US" altLang="ko-KR" dirty="0"/>
              <a:t>.” </a:t>
            </a:r>
          </a:p>
          <a:p>
            <a:r>
              <a:rPr kumimoji="1" lang="ko-KR" altLang="en-US" dirty="0"/>
              <a:t>조언하거나 설교하지 않는다</a:t>
            </a:r>
            <a:r>
              <a:rPr kumimoji="1" lang="en-US" altLang="ko-KR" dirty="0"/>
              <a:t>.</a:t>
            </a:r>
          </a:p>
          <a:p>
            <a:r>
              <a:rPr kumimoji="1" lang="ko-KR" altLang="en-US" dirty="0"/>
              <a:t>삶의 큰 변화를 제안하지 않는다</a:t>
            </a:r>
            <a:r>
              <a:rPr kumimoji="1"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5344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71166F-9AAA-4E22-BB41-1B98C51634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601" y="1108858"/>
            <a:ext cx="11785600" cy="4640283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2400" b="0" dirty="0">
                <a:solidFill>
                  <a:schemeClr val="tx1"/>
                </a:solidFill>
              </a:rPr>
              <a:t>비난과 혐오는 트라우마를 악화시킵니다</a:t>
            </a:r>
            <a:r>
              <a:rPr lang="en-US" altLang="ko-KR" sz="2400" b="0" dirty="0">
                <a:solidFill>
                  <a:schemeClr val="tx1"/>
                </a:solidFill>
              </a:rPr>
              <a:t>.</a:t>
            </a:r>
            <a:br>
              <a:rPr lang="en-US" altLang="ko-KR" sz="2400" b="0" dirty="0">
                <a:solidFill>
                  <a:schemeClr val="tx1"/>
                </a:solidFill>
              </a:rPr>
            </a:br>
            <a:r>
              <a:rPr lang="ko-KR" altLang="en-US" sz="2400" b="0" dirty="0">
                <a:solidFill>
                  <a:schemeClr val="tx1"/>
                </a:solidFill>
              </a:rPr>
              <a:t>공감과 위로는 트라우마를 치유합니다</a:t>
            </a:r>
            <a:r>
              <a:rPr lang="en-US" altLang="ko-KR" sz="2400" b="0" dirty="0">
                <a:solidFill>
                  <a:schemeClr val="tx1"/>
                </a:solidFill>
              </a:rPr>
              <a:t>.</a:t>
            </a:r>
            <a:br>
              <a:rPr lang="en-US" altLang="ko-KR" sz="2400" b="0" dirty="0">
                <a:solidFill>
                  <a:schemeClr val="tx1"/>
                </a:solidFill>
              </a:rPr>
            </a:br>
            <a:br>
              <a:rPr lang="en-US" altLang="ko-KR" sz="2400" b="0" dirty="0">
                <a:solidFill>
                  <a:schemeClr val="tx1"/>
                </a:solidFill>
              </a:rPr>
            </a:br>
            <a:r>
              <a:rPr lang="ko-KR" altLang="en-US" sz="2400" b="0" dirty="0">
                <a:solidFill>
                  <a:schemeClr val="tx1"/>
                </a:solidFill>
              </a:rPr>
              <a:t>희생자의 잘못이 아닙니다</a:t>
            </a:r>
            <a:r>
              <a:rPr lang="en-US" altLang="ko-KR" sz="2400" b="0" dirty="0">
                <a:solidFill>
                  <a:schemeClr val="tx1"/>
                </a:solidFill>
              </a:rPr>
              <a:t>. </a:t>
            </a:r>
            <a:br>
              <a:rPr lang="en-US" altLang="ko-KR" sz="2400" b="0" dirty="0">
                <a:solidFill>
                  <a:schemeClr val="tx1"/>
                </a:solidFill>
              </a:rPr>
            </a:br>
            <a:r>
              <a:rPr lang="ko-KR" altLang="en-US" sz="2400" b="0" dirty="0">
                <a:solidFill>
                  <a:schemeClr val="tx1"/>
                </a:solidFill>
              </a:rPr>
              <a:t>가족의 잘못도 아닙니다</a:t>
            </a:r>
            <a:r>
              <a:rPr lang="en-US" altLang="ko-KR" sz="2400" b="0" dirty="0">
                <a:solidFill>
                  <a:schemeClr val="tx1"/>
                </a:solidFill>
              </a:rPr>
              <a:t>. </a:t>
            </a:r>
            <a:br>
              <a:rPr lang="en-US" altLang="ko-KR" sz="2400" b="0" dirty="0">
                <a:solidFill>
                  <a:schemeClr val="tx1"/>
                </a:solidFill>
              </a:rPr>
            </a:br>
            <a:r>
              <a:rPr lang="ko-KR" altLang="en-US" sz="2400" b="0" dirty="0">
                <a:solidFill>
                  <a:schemeClr val="tx1"/>
                </a:solidFill>
              </a:rPr>
              <a:t>당신의 잘못이 아닙니다</a:t>
            </a:r>
            <a:r>
              <a:rPr lang="en-US" altLang="ko-KR" sz="2400" b="0" dirty="0">
                <a:solidFill>
                  <a:schemeClr val="tx1"/>
                </a:solidFill>
              </a:rPr>
              <a:t>.</a:t>
            </a:r>
            <a:br>
              <a:rPr lang="en-US" altLang="ko-KR" sz="2400" b="0" dirty="0">
                <a:solidFill>
                  <a:schemeClr val="tx1"/>
                </a:solidFill>
              </a:rPr>
            </a:br>
            <a:br>
              <a:rPr lang="en-US" altLang="ko-KR" sz="2400" b="0" dirty="0">
                <a:solidFill>
                  <a:schemeClr val="tx1"/>
                </a:solidFill>
              </a:rPr>
            </a:br>
            <a:r>
              <a:rPr lang="ko-KR" altLang="en-US" sz="2400" b="0" dirty="0">
                <a:solidFill>
                  <a:schemeClr val="tx1"/>
                </a:solidFill>
              </a:rPr>
              <a:t>애도와 상실에서 죄책감을 갖지 않도록 도와주세요</a:t>
            </a:r>
            <a:r>
              <a:rPr lang="en-US" altLang="ko-KR" sz="2400" b="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83470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>
            <a:extLst>
              <a:ext uri="{FF2B5EF4-FFF2-40B4-BE49-F238E27FC236}">
                <a16:creationId xmlns:a16="http://schemas.microsoft.com/office/drawing/2014/main" id="{135A219C-B920-1827-8AB3-FD7699BC6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5" y="1123837"/>
            <a:ext cx="3285410" cy="4601183"/>
          </a:xfrm>
        </p:spPr>
        <p:txBody>
          <a:bodyPr/>
          <a:lstStyle/>
          <a:p>
            <a:r>
              <a:rPr lang="ko-KR" altLang="en-US" dirty="0"/>
              <a:t>상실과 애도에 관한 </a:t>
            </a:r>
            <a:br>
              <a:rPr lang="en-US" altLang="ko-KR" dirty="0"/>
            </a:br>
            <a:r>
              <a:rPr lang="ko-KR" altLang="en-US" dirty="0"/>
              <a:t>정신건강 수칙</a:t>
            </a:r>
            <a:endParaRPr lang="ko-Kore-KR" altLang="en-US" dirty="0"/>
          </a:p>
        </p:txBody>
      </p:sp>
      <p:sp>
        <p:nvSpPr>
          <p:cNvPr id="8" name="내용 개체 틀 7">
            <a:extLst>
              <a:ext uri="{FF2B5EF4-FFF2-40B4-BE49-F238E27FC236}">
                <a16:creationId xmlns:a16="http://schemas.microsoft.com/office/drawing/2014/main" id="{78190D2E-DCB7-3C94-EED8-0D49DB180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917116"/>
            <a:ext cx="7593862" cy="512064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ko-KR" altLang="en-US" dirty="0"/>
              <a:t>감당하기 어려운 충격적인 사건임을 받아들이세요</a:t>
            </a:r>
            <a:r>
              <a:rPr lang="en-US" altLang="ko-KR" dirty="0"/>
              <a:t>.</a:t>
            </a:r>
            <a:r>
              <a:rPr lang="ko-KR" altLang="en-US" dirty="0"/>
              <a:t> </a:t>
            </a:r>
            <a:endParaRPr lang="en-US" altLang="ko-KR" dirty="0"/>
          </a:p>
          <a:p>
            <a:pPr marL="514350" indent="-514350">
              <a:buFont typeface="+mj-lt"/>
              <a:buAutoNum type="arabicPeriod"/>
            </a:pPr>
            <a:r>
              <a:rPr lang="ko-KR" altLang="en-US" dirty="0"/>
              <a:t>감정을 억누르려 하지 마세요</a:t>
            </a:r>
            <a:r>
              <a:rPr lang="en-US" altLang="ko-KR" dirty="0"/>
              <a:t>.</a:t>
            </a:r>
            <a:r>
              <a:rPr lang="ko-KR" altLang="en-US" dirty="0"/>
              <a:t> </a:t>
            </a:r>
            <a:endParaRPr lang="en-US" altLang="ko-KR" dirty="0"/>
          </a:p>
          <a:p>
            <a:pPr marL="514350" indent="-514350">
              <a:buFont typeface="+mj-lt"/>
              <a:buAutoNum type="arabicPeriod"/>
            </a:pPr>
            <a:r>
              <a:rPr lang="ko-KR" altLang="en-US" dirty="0"/>
              <a:t>당신을 이해해줄 수 있는 사람들과 대화하세요</a:t>
            </a:r>
            <a:r>
              <a:rPr lang="en-US" altLang="ko-KR" dirty="0"/>
              <a:t>.</a:t>
            </a:r>
            <a:r>
              <a:rPr lang="ko-KR" altLang="en-US" dirty="0"/>
              <a:t> </a:t>
            </a:r>
            <a:endParaRPr lang="en-US" altLang="ko-KR" dirty="0"/>
          </a:p>
          <a:p>
            <a:pPr marL="514350" indent="-514350">
              <a:buFont typeface="+mj-lt"/>
              <a:buAutoNum type="arabicPeriod"/>
            </a:pPr>
            <a:r>
              <a:rPr lang="ko-KR" altLang="en-US" dirty="0"/>
              <a:t>친한 사람들과 함께 지내고</a:t>
            </a:r>
            <a:r>
              <a:rPr lang="en-US" altLang="ko-KR" dirty="0"/>
              <a:t>, </a:t>
            </a:r>
            <a:r>
              <a:rPr lang="ko-KR" altLang="en-US" dirty="0"/>
              <a:t>너무 고립되지 않도록 하세요</a:t>
            </a:r>
            <a:r>
              <a:rPr lang="en-US" altLang="ko-KR" dirty="0"/>
              <a:t>.</a:t>
            </a:r>
            <a:r>
              <a:rPr lang="ko-KR" altLang="en-US" dirty="0"/>
              <a:t> </a:t>
            </a:r>
            <a:endParaRPr lang="en-US" altLang="ko-KR" dirty="0"/>
          </a:p>
          <a:p>
            <a:pPr marL="514350" indent="-514350">
              <a:buFont typeface="+mj-lt"/>
              <a:buAutoNum type="arabicPeriod"/>
            </a:pPr>
            <a:r>
              <a:rPr lang="ko-KR" altLang="en-US" dirty="0"/>
              <a:t>일상에 필요한 일들을 조금씩 다시 시작해보세요</a:t>
            </a:r>
            <a:r>
              <a:rPr lang="en-US" altLang="ko-KR" dirty="0"/>
              <a:t>.</a:t>
            </a:r>
            <a:r>
              <a:rPr lang="ko-KR" altLang="en-US" dirty="0"/>
              <a:t> </a:t>
            </a:r>
            <a:endParaRPr lang="en-US" altLang="ko-KR" dirty="0"/>
          </a:p>
          <a:p>
            <a:pPr marL="514350" indent="-514350">
              <a:buFont typeface="+mj-lt"/>
              <a:buAutoNum type="arabicPeriod"/>
            </a:pPr>
            <a:r>
              <a:rPr lang="ko-KR" altLang="en-US" dirty="0"/>
              <a:t>휴식</a:t>
            </a:r>
            <a:r>
              <a:rPr lang="en-US" altLang="ko-KR" dirty="0"/>
              <a:t>,</a:t>
            </a:r>
            <a:r>
              <a:rPr lang="ko-KR" altLang="en-US" dirty="0"/>
              <a:t> 운동</a:t>
            </a:r>
            <a:r>
              <a:rPr lang="en-US" altLang="ko-KR" dirty="0"/>
              <a:t>,</a:t>
            </a:r>
            <a:r>
              <a:rPr lang="ko-KR" altLang="en-US" dirty="0"/>
              <a:t> 균형 있는 식사로 몸을 돌보세요</a:t>
            </a:r>
            <a:r>
              <a:rPr lang="en-US" altLang="ko-KR" dirty="0"/>
              <a:t>.</a:t>
            </a:r>
            <a:r>
              <a:rPr lang="ko-KR" altLang="en-US" dirty="0"/>
              <a:t> </a:t>
            </a:r>
            <a:endParaRPr lang="en-US" altLang="ko-KR" dirty="0"/>
          </a:p>
          <a:p>
            <a:pPr marL="514350" indent="-514350">
              <a:buFont typeface="+mj-lt"/>
              <a:buAutoNum type="arabicPeriod"/>
            </a:pPr>
            <a:r>
              <a:rPr lang="ko-KR" altLang="en-US" dirty="0"/>
              <a:t>음악</a:t>
            </a:r>
            <a:r>
              <a:rPr lang="en-US" altLang="ko-KR" dirty="0"/>
              <a:t>, </a:t>
            </a:r>
            <a:r>
              <a:rPr lang="ko-KR" altLang="en-US" dirty="0"/>
              <a:t>목욕</a:t>
            </a:r>
            <a:r>
              <a:rPr lang="en-US" altLang="ko-KR" dirty="0"/>
              <a:t>, </a:t>
            </a:r>
            <a:r>
              <a:rPr lang="ko-KR" altLang="en-US" dirty="0"/>
              <a:t>명상 등으로 긴장을 푸는 시간을 가지세요</a:t>
            </a:r>
            <a:r>
              <a:rPr lang="en-US" altLang="ko-KR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ko-KR" altLang="en-US" dirty="0"/>
              <a:t>이사나 이직 같은 큰 결정은 잠시 뒤로 미루세요</a:t>
            </a:r>
            <a:r>
              <a:rPr lang="en-US" altLang="ko-KR" dirty="0"/>
              <a:t>.</a:t>
            </a:r>
            <a:r>
              <a:rPr lang="ko-KR" altLang="en-US" dirty="0"/>
              <a:t> </a:t>
            </a:r>
            <a:endParaRPr lang="en-US" altLang="ko-KR" dirty="0"/>
          </a:p>
          <a:p>
            <a:pPr marL="514350" indent="-514350">
              <a:buFont typeface="+mj-lt"/>
              <a:buAutoNum type="arabicPeriod"/>
            </a:pPr>
            <a:r>
              <a:rPr lang="ko-KR" altLang="en-US" dirty="0"/>
              <a:t>술을 마시지 말고</a:t>
            </a:r>
            <a:r>
              <a:rPr lang="en-US" altLang="ko-KR" dirty="0"/>
              <a:t>, </a:t>
            </a:r>
            <a:r>
              <a:rPr lang="ko-KR" altLang="en-US" dirty="0"/>
              <a:t>흡연을 자제하세요</a:t>
            </a:r>
            <a:r>
              <a:rPr lang="en-US" altLang="ko-KR" dirty="0"/>
              <a:t>.</a:t>
            </a:r>
            <a:r>
              <a:rPr lang="ko-KR" altLang="en-US" dirty="0"/>
              <a:t> </a:t>
            </a:r>
            <a:endParaRPr lang="en-US" altLang="ko-KR" dirty="0"/>
          </a:p>
          <a:p>
            <a:pPr marL="514350" indent="-514350">
              <a:buFont typeface="+mj-lt"/>
              <a:buAutoNum type="arabicPeriod"/>
            </a:pPr>
            <a:r>
              <a:rPr lang="ko-KR" altLang="en-US" dirty="0"/>
              <a:t>사고 뉴스는 공신력 있는 미디어를 통해 정확한 정보만 얻는 것으로 충분합니다</a:t>
            </a:r>
            <a:r>
              <a:rPr lang="en-US" altLang="ko-KR" dirty="0"/>
              <a:t>.</a:t>
            </a:r>
            <a:r>
              <a:rPr lang="ko-KR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7158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B2F3C3D-2D24-FFA4-00E6-0A80A9384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98" y="1123837"/>
            <a:ext cx="3364924" cy="4601183"/>
          </a:xfrm>
        </p:spPr>
        <p:txBody>
          <a:bodyPr/>
          <a:lstStyle/>
          <a:p>
            <a:r>
              <a:rPr kumimoji="1" lang="ko-KR" altLang="en-US" dirty="0"/>
              <a:t>전문기관으로 의뢰가 필요한 경우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0944EAA-FBFE-6790-DF79-0EA54418E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ko-KR" altLang="en-US" dirty="0"/>
              <a:t>자살이나 자해 및 </a:t>
            </a:r>
            <a:r>
              <a:rPr kumimoji="1" lang="ko-KR" altLang="en-US" dirty="0" err="1"/>
              <a:t>타해</a:t>
            </a:r>
            <a:r>
              <a:rPr kumimoji="1" lang="ko-KR" altLang="en-US" dirty="0"/>
              <a:t> 가능성이 있는 경우</a:t>
            </a:r>
          </a:p>
          <a:p>
            <a:r>
              <a:rPr kumimoji="1" lang="ko-KR" altLang="en-US" dirty="0"/>
              <a:t>신체증상을 호소하며 의학적 개입이 필요한 경우</a:t>
            </a:r>
          </a:p>
          <a:p>
            <a:r>
              <a:rPr kumimoji="1" lang="ko-KR" altLang="en-US" dirty="0"/>
              <a:t>환각이나 망상 등 </a:t>
            </a:r>
            <a:r>
              <a:rPr kumimoji="1" lang="ko-KR" altLang="en-US" dirty="0" err="1"/>
              <a:t>정신증적</a:t>
            </a:r>
            <a:r>
              <a:rPr kumimoji="1" lang="ko-KR" altLang="en-US" dirty="0"/>
              <a:t> 증상을 보이는 경우</a:t>
            </a:r>
          </a:p>
          <a:p>
            <a:r>
              <a:rPr kumimoji="1" lang="ko-KR" altLang="en-US" dirty="0"/>
              <a:t>우울</a:t>
            </a:r>
            <a:r>
              <a:rPr kumimoji="1" lang="en-US" altLang="ko-KR" dirty="0"/>
              <a:t>, </a:t>
            </a:r>
            <a:r>
              <a:rPr kumimoji="1" lang="ko-KR" altLang="en-US" dirty="0"/>
              <a:t>불안</a:t>
            </a:r>
            <a:r>
              <a:rPr kumimoji="1" lang="en-US" altLang="ko-KR" dirty="0"/>
              <a:t>, </a:t>
            </a:r>
            <a:r>
              <a:rPr kumimoji="1" lang="ko-KR" altLang="en-US" dirty="0"/>
              <a:t>분노가 심각하여 일상생활에서의 어려움이 두드러지고 입원치료가 필요한 경우 </a:t>
            </a:r>
            <a:r>
              <a:rPr kumimoji="1" lang="en-US" altLang="ko-KR" dirty="0"/>
              <a:t>- </a:t>
            </a:r>
            <a:r>
              <a:rPr kumimoji="1" lang="ko-KR" altLang="en-US" dirty="0"/>
              <a:t>심한 해리증상을 보이는 경우</a:t>
            </a:r>
            <a:r>
              <a:rPr kumimoji="1" lang="en-US" altLang="ko-KR" dirty="0"/>
              <a:t>(</a:t>
            </a:r>
            <a:r>
              <a:rPr kumimoji="1" lang="ko-KR" altLang="en-US" dirty="0"/>
              <a:t>기억장애</a:t>
            </a:r>
            <a:r>
              <a:rPr kumimoji="1" lang="en-US" altLang="ko-KR" dirty="0"/>
              <a:t>, </a:t>
            </a:r>
            <a:r>
              <a:rPr kumimoji="1" lang="ko-KR" altLang="en-US" dirty="0"/>
              <a:t>이인화</a:t>
            </a:r>
            <a:r>
              <a:rPr kumimoji="1" lang="en-US" altLang="ko-KR" dirty="0"/>
              <a:t>, </a:t>
            </a:r>
            <a:r>
              <a:rPr kumimoji="1" lang="ko-KR" altLang="en-US" dirty="0"/>
              <a:t>비현실감</a:t>
            </a:r>
            <a:r>
              <a:rPr kumimoji="1" lang="en-US" altLang="ko-KR" dirty="0"/>
              <a:t>)</a:t>
            </a:r>
          </a:p>
          <a:p>
            <a:r>
              <a:rPr kumimoji="1" lang="ko-KR" altLang="en-US" dirty="0"/>
              <a:t>과도한 억제</a:t>
            </a:r>
            <a:r>
              <a:rPr kumimoji="1" lang="en-US" altLang="ko-KR" dirty="0"/>
              <a:t>,</a:t>
            </a:r>
            <a:r>
              <a:rPr kumimoji="1" lang="ko-KR" altLang="en-US" dirty="0"/>
              <a:t> 철수</a:t>
            </a:r>
            <a:r>
              <a:rPr kumimoji="1" lang="en-US" altLang="ko-KR" dirty="0"/>
              <a:t>,</a:t>
            </a:r>
            <a:r>
              <a:rPr kumimoji="1" lang="ko-KR" altLang="en-US" dirty="0"/>
              <a:t> 움직이거나 말을 하지 못하는 등 퇴행을 보이는 경우</a:t>
            </a:r>
          </a:p>
          <a:p>
            <a:r>
              <a:rPr kumimoji="1" lang="ko-KR" altLang="en-US" dirty="0"/>
              <a:t>과도한 감정 반응을 보이는 경우</a:t>
            </a:r>
            <a:r>
              <a:rPr kumimoji="1" lang="en-US" altLang="ko-KR" dirty="0"/>
              <a:t>(</a:t>
            </a:r>
            <a:r>
              <a:rPr kumimoji="1" lang="ko-KR" altLang="en-US" dirty="0"/>
              <a:t>흥분</a:t>
            </a:r>
            <a:r>
              <a:rPr kumimoji="1" lang="en-US" altLang="ko-KR" dirty="0"/>
              <a:t>, </a:t>
            </a:r>
            <a:r>
              <a:rPr kumimoji="1" lang="ko-KR" altLang="en-US" dirty="0"/>
              <a:t>울음</a:t>
            </a:r>
            <a:r>
              <a:rPr kumimoji="1" lang="en-US" altLang="ko-KR" dirty="0"/>
              <a:t>, </a:t>
            </a:r>
            <a:r>
              <a:rPr kumimoji="1" lang="ko-KR" altLang="en-US" dirty="0"/>
              <a:t>소리 지름</a:t>
            </a:r>
            <a:r>
              <a:rPr kumimoji="1" lang="en-US" altLang="ko-KR" dirty="0"/>
              <a:t>)</a:t>
            </a:r>
          </a:p>
          <a:p>
            <a:r>
              <a:rPr kumimoji="1" lang="ko-KR" altLang="en-US" dirty="0"/>
              <a:t>알코올과 같은 물질 관련 및 중독장애가 있는 경우</a:t>
            </a:r>
            <a:endParaRPr kumimoji="1"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3808129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27D1458-DAA5-49E2-DBC4-6D583662D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ore-KR" altLang="en-US"/>
              <a:t>앞으로의</a:t>
            </a:r>
            <a:r>
              <a:rPr kumimoji="1" lang="ko-KR" altLang="en-US"/>
              <a:t> </a:t>
            </a:r>
            <a:br>
              <a:rPr kumimoji="1" lang="en-US" altLang="ko-KR" dirty="0"/>
            </a:br>
            <a:r>
              <a:rPr kumimoji="1" lang="ko-Kore-KR" altLang="en-US"/>
              <a:t>애도</a:t>
            </a:r>
            <a:r>
              <a:rPr kumimoji="1" lang="ko-KR" altLang="en-US"/>
              <a:t> 과정 </a:t>
            </a:r>
            <a:br>
              <a:rPr kumimoji="1" lang="en-US" altLang="ko-KR" dirty="0"/>
            </a:br>
            <a:r>
              <a:rPr kumimoji="1" lang="ko-KR" altLang="en-US" dirty="0"/>
              <a:t>안내 </a:t>
            </a:r>
            <a:r>
              <a:rPr kumimoji="1" lang="en-US" altLang="ko-KR" dirty="0"/>
              <a:t>(1)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835FEAF-7C9E-1638-14BB-4B3A85519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ko-KR" altLang="en-US" dirty="0"/>
              <a:t>사랑하는 사람을 잃으면 누구나 극심한 슬픔을 겪습니다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그러나 시간이 어느 정도 지나면 이러한 힘든 감정이 극복되어 정상적인 생활을 할 수 있게 됩니다</a:t>
            </a:r>
            <a:r>
              <a:rPr kumimoji="1" lang="en-US" altLang="ko-KR" dirty="0"/>
              <a:t>. </a:t>
            </a:r>
          </a:p>
          <a:p>
            <a:r>
              <a:rPr kumimoji="1" lang="ko-KR" altLang="en-US" dirty="0"/>
              <a:t>아직 우리는 상실에 적응하는 데에 얼마만큼의 시간이 필요한지</a:t>
            </a:r>
            <a:r>
              <a:rPr kumimoji="1" lang="en-US" altLang="ko-KR" dirty="0"/>
              <a:t>, </a:t>
            </a:r>
            <a:r>
              <a:rPr kumimoji="1" lang="ko-KR" altLang="en-US" dirty="0"/>
              <a:t>또한 어떠한 단계를 거쳐서 적응하는지 정확하게 알지 못합니다</a:t>
            </a:r>
            <a:r>
              <a:rPr kumimoji="1" lang="en-US" altLang="ko-KR" dirty="0"/>
              <a:t>. </a:t>
            </a:r>
          </a:p>
          <a:p>
            <a:r>
              <a:rPr kumimoji="1" lang="ko-KR" altLang="en-US" dirty="0"/>
              <a:t>다만</a:t>
            </a:r>
            <a:r>
              <a:rPr kumimoji="1" lang="en-US" altLang="ko-KR" dirty="0"/>
              <a:t>, </a:t>
            </a:r>
            <a:r>
              <a:rPr kumimoji="1" lang="ko-KR" altLang="en-US" dirty="0"/>
              <a:t>사별을 겪은 후 대부분의 사람은 일정 시간이 지나면 고인이 없는 삶에도 적응하며 살게 되는데</a:t>
            </a:r>
            <a:r>
              <a:rPr kumimoji="1" lang="en-US" altLang="ko-KR" dirty="0"/>
              <a:t>, </a:t>
            </a:r>
            <a:r>
              <a:rPr kumimoji="1" lang="ko-KR" altLang="en-US" dirty="0"/>
              <a:t>이 과정을 관찰해 보면 고인을 잃은 슬픔을 충분히 겪고 동시에 고인이 없는 삶에 적응하려고 노력한 사람들이 정상적으로 적응한다고 합니다</a:t>
            </a:r>
            <a:r>
              <a:rPr kumimoji="1" lang="en-US" altLang="ko-KR" dirty="0"/>
              <a:t>. </a:t>
            </a:r>
          </a:p>
          <a:p>
            <a:r>
              <a:rPr kumimoji="1" lang="ko-KR" altLang="en-US" dirty="0"/>
              <a:t>그렇지 않을 경우 슬픔의 기간이 상당히 길어질 수도 있습니다</a:t>
            </a:r>
            <a:r>
              <a:rPr kumimoji="1" lang="en-US" altLang="ko-K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85895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B35E15-F74D-94D6-191B-CF6CD2F9F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앞으로의 </a:t>
            </a:r>
            <a:br>
              <a:rPr kumimoji="1" lang="en-US" altLang="ko-KR" dirty="0"/>
            </a:br>
            <a:r>
              <a:rPr kumimoji="1" lang="ko-KR" altLang="en-US" dirty="0"/>
              <a:t>애도 과정 </a:t>
            </a:r>
            <a:br>
              <a:rPr kumimoji="1" lang="en-US" altLang="ko-KR" dirty="0"/>
            </a:br>
            <a:r>
              <a:rPr kumimoji="1" lang="ko-KR" altLang="en-US" dirty="0"/>
              <a:t>안내 </a:t>
            </a:r>
            <a:r>
              <a:rPr kumimoji="1" lang="en-US" altLang="ko-KR" dirty="0"/>
              <a:t>(2)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B146545-0BF7-9237-7CFE-802B7C2DF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752890" cy="5120640"/>
          </a:xfrm>
        </p:spPr>
        <p:txBody>
          <a:bodyPr>
            <a:normAutofit/>
          </a:bodyPr>
          <a:lstStyle/>
          <a:p>
            <a:r>
              <a:rPr kumimoji="1" lang="ko-KR" altLang="en-US" dirty="0"/>
              <a:t>정상적으로 적응할 경우</a:t>
            </a:r>
            <a:r>
              <a:rPr kumimoji="1" lang="en-US" altLang="ko-KR" dirty="0"/>
              <a:t>, </a:t>
            </a:r>
            <a:r>
              <a:rPr kumimoji="1" lang="ko-KR" altLang="en-US" dirty="0"/>
              <a:t>극심한 슬픔의 기간은 약 </a:t>
            </a:r>
            <a:r>
              <a:rPr kumimoji="1" lang="en-US" altLang="ko-KR" dirty="0"/>
              <a:t>6</a:t>
            </a:r>
            <a:r>
              <a:rPr kumimoji="1" lang="ko-KR" altLang="en-US" dirty="0"/>
              <a:t>개월에서 </a:t>
            </a:r>
            <a:r>
              <a:rPr kumimoji="1" lang="en-US" altLang="ko-KR" dirty="0"/>
              <a:t>1</a:t>
            </a:r>
            <a:r>
              <a:rPr kumimoji="1" lang="ko-KR" altLang="en-US" dirty="0"/>
              <a:t>년 정도 지속되는 것으로 알려져 있습니다</a:t>
            </a:r>
            <a:r>
              <a:rPr kumimoji="1" lang="en-US" altLang="ko-KR" dirty="0"/>
              <a:t>. </a:t>
            </a:r>
          </a:p>
          <a:p>
            <a:r>
              <a:rPr kumimoji="1" lang="ko-KR" altLang="en-US" dirty="0"/>
              <a:t>정상적으로 적응한 후에도 기일이나 기념일에는 다시 사별 직후의 극심한 심리적 고통을 겪을 수 있습니다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이는 정상적인 반응이며 시간이 지나면 다시 일상으로 회복될 수 있습니다</a:t>
            </a:r>
            <a:r>
              <a:rPr kumimoji="1" lang="en-US" altLang="ko-KR" dirty="0"/>
              <a:t>. </a:t>
            </a:r>
          </a:p>
          <a:p>
            <a:r>
              <a:rPr kumimoji="1" lang="ko-KR" altLang="en-US" dirty="0"/>
              <a:t>사별을 겪은 분들께서 가장 유념해야 할 점은</a:t>
            </a:r>
            <a:r>
              <a:rPr kumimoji="1" lang="en-US" altLang="ko-KR" dirty="0"/>
              <a:t>, </a:t>
            </a:r>
            <a:r>
              <a:rPr kumimoji="1" lang="ko-KR" altLang="en-US" dirty="0"/>
              <a:t>사랑하는 사람을 잃고 겪는 고통을 아예 피하거나 고인이 없는 삶에 적응하는 일에 대해 심한 죄책감을 느끼지 말아야 한다는 것입니다</a:t>
            </a:r>
            <a:r>
              <a:rPr kumimoji="1"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87719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804B6CAA-9E3C-F9A0-9FC6-2D84B7DA2DE4}"/>
              </a:ext>
            </a:extLst>
          </p:cNvPr>
          <p:cNvSpPr/>
          <p:nvPr/>
        </p:nvSpPr>
        <p:spPr>
          <a:xfrm>
            <a:off x="5576" y="747000"/>
            <a:ext cx="6048000" cy="5364000"/>
          </a:xfrm>
          <a:prstGeom prst="rect">
            <a:avLst/>
          </a:prstGeom>
          <a:solidFill>
            <a:srgbClr val="AD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EC83B3-4FE3-8E4B-B750-8C04CEBFC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7655" y="1018928"/>
            <a:ext cx="3749237" cy="784476"/>
          </a:xfrm>
        </p:spPr>
        <p:txBody>
          <a:bodyPr/>
          <a:lstStyle/>
          <a:p>
            <a:r>
              <a:rPr kumimoji="1" lang="ko-KR" altLang="en-US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안정화 기법</a:t>
            </a:r>
            <a:endParaRPr kumimoji="1" lang="ko-Kore-KR" altLang="en-US" dirty="0">
              <a:latin typeface="NanumBarunGothic" panose="020B0603020101020101" pitchFamily="34" charset="-127"/>
              <a:ea typeface="NanumBarunGothic" panose="020B0603020101020101" pitchFamily="34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B41F06E-C2FC-8B41-AC77-A6955ECCB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289" y="1474021"/>
            <a:ext cx="5161641" cy="45223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ko-KR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“</a:t>
            </a:r>
            <a:r>
              <a:rPr kumimoji="1" lang="ko-KR" altLang="en-US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안정화 기법은 스트레스 반응이 심할 때 스스로 마음을 안정시키는 방법입니다</a:t>
            </a:r>
            <a:r>
              <a:rPr kumimoji="1" lang="en-US" altLang="ko-KR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. </a:t>
            </a:r>
          </a:p>
          <a:p>
            <a:pPr marL="0" indent="0">
              <a:buNone/>
            </a:pPr>
            <a:r>
              <a:rPr kumimoji="1" lang="ko-KR" altLang="en-US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공황발작과 같은 갑작스러운 심한 스트레스 반응을 겪을 때 도움이 되며</a:t>
            </a:r>
            <a:r>
              <a:rPr kumimoji="1" lang="en-US" altLang="ko-KR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, </a:t>
            </a:r>
            <a:r>
              <a:rPr kumimoji="1" lang="ko-KR" altLang="en-US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불안</a:t>
            </a:r>
            <a:r>
              <a:rPr kumimoji="1" lang="en-US" altLang="ko-KR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, </a:t>
            </a:r>
            <a:r>
              <a:rPr kumimoji="1" lang="ko-KR" altLang="en-US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불면</a:t>
            </a:r>
            <a:r>
              <a:rPr kumimoji="1" lang="en-US" altLang="ko-KR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, </a:t>
            </a:r>
            <a:r>
              <a:rPr kumimoji="1" lang="ko-KR" altLang="en-US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두통 등 여러 가지 스트레스 반응을 완화할 수 있습니다</a:t>
            </a:r>
            <a:r>
              <a:rPr kumimoji="1" lang="en-US" altLang="ko-KR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.”</a:t>
            </a:r>
          </a:p>
        </p:txBody>
      </p:sp>
      <p:pic>
        <p:nvPicPr>
          <p:cNvPr id="6" name="그림 5" descr="텍스트이(가) 표시된 사진&#10;&#10;자동 생성된 설명">
            <a:extLst>
              <a:ext uri="{FF2B5EF4-FFF2-40B4-BE49-F238E27FC236}">
                <a16:creationId xmlns:a16="http://schemas.microsoft.com/office/drawing/2014/main" id="{8B383E3F-7499-DC1E-D7F4-522E39E6F1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084" b="12532"/>
          <a:stretch/>
        </p:blipFill>
        <p:spPr>
          <a:xfrm>
            <a:off x="6077414" y="0"/>
            <a:ext cx="5672244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7265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804B6CAA-9E3C-F9A0-9FC6-2D84B7DA2DE4}"/>
              </a:ext>
            </a:extLst>
          </p:cNvPr>
          <p:cNvSpPr/>
          <p:nvPr/>
        </p:nvSpPr>
        <p:spPr>
          <a:xfrm>
            <a:off x="1" y="742122"/>
            <a:ext cx="6506816" cy="5364000"/>
          </a:xfrm>
          <a:prstGeom prst="rect">
            <a:avLst/>
          </a:prstGeom>
          <a:solidFill>
            <a:srgbClr val="AD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EC83B3-4FE3-8E4B-B750-8C04CEBFC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7654" y="1018928"/>
            <a:ext cx="2947482" cy="784476"/>
          </a:xfrm>
        </p:spPr>
        <p:txBody>
          <a:bodyPr/>
          <a:lstStyle/>
          <a:p>
            <a:r>
              <a:rPr kumimoji="1" lang="ko-KR" altLang="en-US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심호흡</a:t>
            </a:r>
            <a:endParaRPr kumimoji="1" lang="ko-Kore-KR" altLang="en-US" dirty="0">
              <a:latin typeface="NanumBarunGothic" panose="020B0603020101020101" pitchFamily="34" charset="-127"/>
              <a:ea typeface="NanumBarunGothic" panose="020B0603020101020101" pitchFamily="34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B41F06E-C2FC-8B41-AC77-A6955ECCB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49884" y="1644380"/>
            <a:ext cx="6425900" cy="4522307"/>
          </a:xfrm>
        </p:spPr>
        <p:txBody>
          <a:bodyPr>
            <a:normAutofit/>
          </a:bodyPr>
          <a:lstStyle/>
          <a:p>
            <a:pPr lvl="2"/>
            <a:r>
              <a:rPr kumimoji="1" lang="en-US" altLang="ko-KR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“</a:t>
            </a:r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여러분이 긴장을 하게 되면 자신도 모르게 ‘후</a:t>
            </a:r>
            <a:r>
              <a:rPr kumimoji="1" lang="en-US" altLang="ko-KR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~’</a:t>
            </a:r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하고 한숨을 내쉬게 되지요</a:t>
            </a:r>
            <a:r>
              <a:rPr kumimoji="1" lang="en-US" altLang="ko-KR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. </a:t>
            </a:r>
          </a:p>
          <a:p>
            <a:pPr lvl="2"/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그것이 바로 심호흡이에요</a:t>
            </a:r>
            <a:r>
              <a:rPr kumimoji="1" lang="en-US" altLang="ko-KR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. </a:t>
            </a:r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심호흡은 숨을 코로 들이마시고</a:t>
            </a:r>
            <a:r>
              <a:rPr kumimoji="1" lang="en-US" altLang="ko-KR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, </a:t>
            </a:r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입으로 ‘후</a:t>
            </a:r>
            <a:r>
              <a:rPr kumimoji="1" lang="en-US" altLang="ko-KR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~’ </a:t>
            </a:r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소리를 내면서 풍선을 </a:t>
            </a:r>
            <a:r>
              <a:rPr kumimoji="1" lang="ko-KR" altLang="en-US" sz="2000" dirty="0" err="1">
                <a:latin typeface="NanumBarunGothic" panose="020B0603020101020101" pitchFamily="34" charset="-127"/>
                <a:ea typeface="NanumBarunGothic" panose="020B0603020101020101" pitchFamily="34" charset="-127"/>
              </a:rPr>
              <a:t>불듯이</a:t>
            </a:r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 천천히 끝까지 내쉬는 거예요</a:t>
            </a:r>
            <a:r>
              <a:rPr kumimoji="1" lang="en-US" altLang="ko-KR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. </a:t>
            </a:r>
          </a:p>
          <a:p>
            <a:pPr lvl="2"/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가슴에서 숨이 빠져나가는 느낌에 집중하면서 천천히 내쉬세요</a:t>
            </a:r>
            <a:r>
              <a:rPr kumimoji="1" lang="en-US" altLang="ko-KR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.”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17178B3B-2500-A843-2178-BCD58ACC2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0976" y="755374"/>
            <a:ext cx="4838171" cy="5331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9531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804B6CAA-9E3C-F9A0-9FC6-2D84B7DA2DE4}"/>
              </a:ext>
            </a:extLst>
          </p:cNvPr>
          <p:cNvSpPr/>
          <p:nvPr/>
        </p:nvSpPr>
        <p:spPr>
          <a:xfrm>
            <a:off x="1" y="742122"/>
            <a:ext cx="6506816" cy="5364000"/>
          </a:xfrm>
          <a:prstGeom prst="rect">
            <a:avLst/>
          </a:prstGeom>
          <a:solidFill>
            <a:srgbClr val="AD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EC83B3-4FE3-8E4B-B750-8C04CEBFC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8584" y="939416"/>
            <a:ext cx="6783985" cy="784476"/>
          </a:xfrm>
        </p:spPr>
        <p:txBody>
          <a:bodyPr>
            <a:normAutofit/>
          </a:bodyPr>
          <a:lstStyle/>
          <a:p>
            <a:r>
              <a:rPr kumimoji="1" lang="ko-KR" altLang="en-US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복식호흡 </a:t>
            </a:r>
            <a:r>
              <a:rPr kumimoji="1" lang="en-US" altLang="ko-KR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(4-3-5-3 </a:t>
            </a:r>
            <a:r>
              <a:rPr kumimoji="1" lang="ko-KR" altLang="en-US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호흡법</a:t>
            </a:r>
            <a:r>
              <a:rPr kumimoji="1" lang="en-US" altLang="ko-KR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)</a:t>
            </a:r>
            <a:endParaRPr kumimoji="1" lang="ko-Kore-KR" altLang="en-US" dirty="0">
              <a:latin typeface="NanumBarunGothic" panose="020B0603020101020101" pitchFamily="34" charset="-127"/>
              <a:ea typeface="NanumBarunGothic" panose="020B0603020101020101" pitchFamily="34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B41F06E-C2FC-8B41-AC77-A6955ECCB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49884" y="1644380"/>
            <a:ext cx="6425900" cy="4522307"/>
          </a:xfrm>
        </p:spPr>
        <p:txBody>
          <a:bodyPr>
            <a:normAutofit/>
          </a:bodyPr>
          <a:lstStyle/>
          <a:p>
            <a:pPr lvl="2"/>
            <a:r>
              <a:rPr kumimoji="1" lang="en-US" altLang="ko-KR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“</a:t>
            </a:r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복식호흡은 숨을 들이쉬면서 아랫배가 풍선처럼 부풀어 오르게 하고</a:t>
            </a:r>
            <a:r>
              <a:rPr kumimoji="1" lang="en-US" altLang="ko-KR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, </a:t>
            </a:r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숨을 내쉴 때 꺼지게 하는 거예요</a:t>
            </a:r>
            <a:r>
              <a:rPr kumimoji="1" lang="en-US" altLang="ko-KR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. </a:t>
            </a:r>
          </a:p>
          <a:p>
            <a:pPr lvl="2"/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이때는 코로만 숨을 쉬세요</a:t>
            </a:r>
            <a:r>
              <a:rPr kumimoji="1" lang="en-US" altLang="ko-KR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. </a:t>
            </a:r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천천히 깊게</a:t>
            </a:r>
            <a:r>
              <a:rPr kumimoji="1" lang="en-US" altLang="ko-KR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, </a:t>
            </a:r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숨을 아랫배까지 내려 보낸다고 상상해 보세요</a:t>
            </a:r>
            <a:r>
              <a:rPr kumimoji="1" lang="en-US" altLang="ko-KR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. </a:t>
            </a:r>
          </a:p>
          <a:p>
            <a:pPr lvl="2"/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천천히 일정하게 숨을 들이쉬고 내쉬면서 아랫배가 </a:t>
            </a:r>
            <a:r>
              <a:rPr kumimoji="1" lang="ko-KR" altLang="en-US" sz="2000" dirty="0" err="1">
                <a:latin typeface="NanumBarunGothic" panose="020B0603020101020101" pitchFamily="34" charset="-127"/>
                <a:ea typeface="NanumBarunGothic" panose="020B0603020101020101" pitchFamily="34" charset="-127"/>
              </a:rPr>
              <a:t>묵직해지는</a:t>
            </a:r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 느낌에 집중하세요</a:t>
            </a:r>
            <a:r>
              <a:rPr kumimoji="1" lang="en-US" altLang="ko-KR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. </a:t>
            </a:r>
          </a:p>
          <a:p>
            <a:pPr lvl="2"/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마음속으로 숫자를 세면서</a:t>
            </a:r>
            <a:r>
              <a:rPr kumimoji="1" lang="en-US" altLang="ko-KR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, 4</a:t>
            </a:r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초 동안 들이쉬고</a:t>
            </a:r>
            <a:r>
              <a:rPr kumimoji="1" lang="en-US" altLang="ko-KR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, 3</a:t>
            </a:r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초 동안 멈추고</a:t>
            </a:r>
            <a:r>
              <a:rPr kumimoji="1" lang="en-US" altLang="ko-KR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, 5</a:t>
            </a:r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초 동안 내쉬고</a:t>
            </a:r>
            <a:r>
              <a:rPr kumimoji="1" lang="en-US" altLang="ko-KR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, 3</a:t>
            </a:r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초 동안 멈추는 호흡을 </a:t>
            </a:r>
            <a:r>
              <a:rPr kumimoji="1" lang="en-US" altLang="ko-KR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5</a:t>
            </a:r>
            <a:r>
              <a:rPr kumimoji="1" lang="ko-KR" altLang="en-US" sz="20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분 정도 반복하면 됩니다</a:t>
            </a:r>
            <a:r>
              <a:rPr kumimoji="1" lang="en-US" altLang="ko-KR" sz="2200" dirty="0"/>
              <a:t>.”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500BA5F-0122-7F53-4E6E-215104A655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3985" y="768626"/>
            <a:ext cx="4745405" cy="533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4797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804B6CAA-9E3C-F9A0-9FC6-2D84B7DA2DE4}"/>
              </a:ext>
            </a:extLst>
          </p:cNvPr>
          <p:cNvSpPr/>
          <p:nvPr/>
        </p:nvSpPr>
        <p:spPr>
          <a:xfrm>
            <a:off x="1" y="742122"/>
            <a:ext cx="6506816" cy="5364000"/>
          </a:xfrm>
          <a:prstGeom prst="rect">
            <a:avLst/>
          </a:prstGeom>
          <a:solidFill>
            <a:srgbClr val="AD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EC83B3-4FE3-8E4B-B750-8C04CEBFC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07" y="952668"/>
            <a:ext cx="5433390" cy="784476"/>
          </a:xfrm>
        </p:spPr>
        <p:txBody>
          <a:bodyPr>
            <a:normAutofit/>
          </a:bodyPr>
          <a:lstStyle/>
          <a:p>
            <a:pPr algn="l"/>
            <a:r>
              <a:rPr kumimoji="1" lang="ko-KR" altLang="en-US" dirty="0" err="1">
                <a:latin typeface="NanumBarunGothic" panose="020B0603020101020101" pitchFamily="34" charset="-127"/>
                <a:ea typeface="NanumBarunGothic" panose="020B0603020101020101" pitchFamily="34" charset="-127"/>
              </a:rPr>
              <a:t>착지법</a:t>
            </a:r>
            <a:endParaRPr kumimoji="1" lang="ko-Kore-KR" altLang="en-US" dirty="0">
              <a:latin typeface="NanumBarunGothic" panose="020B0603020101020101" pitchFamily="34" charset="-127"/>
              <a:ea typeface="NanumBarunGothic" panose="020B0603020101020101" pitchFamily="34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B41F06E-C2FC-8B41-AC77-A6955ECCB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49884" y="1644380"/>
            <a:ext cx="6425900" cy="4522307"/>
          </a:xfrm>
        </p:spPr>
        <p:txBody>
          <a:bodyPr>
            <a:normAutofit/>
          </a:bodyPr>
          <a:lstStyle/>
          <a:p>
            <a:pPr lvl="2"/>
            <a:r>
              <a:rPr kumimoji="1" lang="en-US" altLang="ko-KR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“</a:t>
            </a:r>
            <a:r>
              <a:rPr kumimoji="1" lang="ko-KR" altLang="en-US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착지법은 땅에 발을 딛고 있는 것을 느끼면서 ‘지금 </a:t>
            </a:r>
            <a:r>
              <a:rPr kumimoji="1" lang="ko-KR" altLang="en-US" sz="2200" dirty="0" err="1">
                <a:latin typeface="NanumBarunGothic" panose="020B0603020101020101" pitchFamily="34" charset="-127"/>
                <a:ea typeface="NanumBarunGothic" panose="020B0603020101020101" pitchFamily="34" charset="-127"/>
              </a:rPr>
              <a:t>여기’로</a:t>
            </a:r>
            <a:r>
              <a:rPr kumimoji="1" lang="ko-KR" altLang="en-US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 돌아오는 거예요</a:t>
            </a:r>
            <a:r>
              <a:rPr kumimoji="1" lang="en-US" altLang="ko-KR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. </a:t>
            </a:r>
          </a:p>
          <a:p>
            <a:pPr lvl="2"/>
            <a:r>
              <a:rPr kumimoji="1" lang="ko-KR" altLang="en-US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발바닥을 바닥에 붙이고</a:t>
            </a:r>
            <a:r>
              <a:rPr kumimoji="1" lang="en-US" altLang="ko-KR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, </a:t>
            </a:r>
            <a:r>
              <a:rPr kumimoji="1" lang="ko-KR" altLang="en-US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발이 땅에 </a:t>
            </a:r>
            <a:r>
              <a:rPr kumimoji="1" lang="ko-KR" altLang="en-US" sz="2200" dirty="0" err="1">
                <a:latin typeface="NanumBarunGothic" panose="020B0603020101020101" pitchFamily="34" charset="-127"/>
                <a:ea typeface="NanumBarunGothic" panose="020B0603020101020101" pitchFamily="34" charset="-127"/>
              </a:rPr>
              <a:t>닿아있는</a:t>
            </a:r>
            <a:r>
              <a:rPr kumimoji="1" lang="ko-KR" altLang="en-US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 느낌에 집중하세요</a:t>
            </a:r>
            <a:r>
              <a:rPr kumimoji="1" lang="en-US" altLang="ko-KR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. </a:t>
            </a:r>
          </a:p>
          <a:p>
            <a:pPr lvl="2"/>
            <a:r>
              <a:rPr kumimoji="1" lang="ko-KR" altLang="en-US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발뒤꿈치를 들었다가 ‘쿵’ 내려놓으세요</a:t>
            </a:r>
            <a:r>
              <a:rPr kumimoji="1" lang="en-US" altLang="ko-KR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. </a:t>
            </a:r>
          </a:p>
          <a:p>
            <a:pPr lvl="2"/>
            <a:r>
              <a:rPr kumimoji="1" lang="ko-KR" altLang="en-US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그리고 발뒤꿈치에 지긋이 힘을 주면서 단단한 바닥을 느껴보세요</a:t>
            </a:r>
            <a:r>
              <a:rPr kumimoji="1" lang="en-US" altLang="ko-KR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.”</a:t>
            </a:r>
            <a:endParaRPr kumimoji="1" lang="en-US" altLang="ko-KR" sz="22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9D41F047-C28C-5125-6A64-E75901FB96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8611" y="742121"/>
            <a:ext cx="4802561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4125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804B6CAA-9E3C-F9A0-9FC6-2D84B7DA2DE4}"/>
              </a:ext>
            </a:extLst>
          </p:cNvPr>
          <p:cNvSpPr/>
          <p:nvPr/>
        </p:nvSpPr>
        <p:spPr>
          <a:xfrm>
            <a:off x="1" y="742122"/>
            <a:ext cx="6506816" cy="5364000"/>
          </a:xfrm>
          <a:prstGeom prst="rect">
            <a:avLst/>
          </a:prstGeom>
          <a:solidFill>
            <a:srgbClr val="AD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EC83B3-4FE3-8E4B-B750-8C04CEBFC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610" y="993535"/>
            <a:ext cx="5433390" cy="784476"/>
          </a:xfrm>
        </p:spPr>
        <p:txBody>
          <a:bodyPr>
            <a:normAutofit/>
          </a:bodyPr>
          <a:lstStyle/>
          <a:p>
            <a:pPr algn="l"/>
            <a:r>
              <a:rPr kumimoji="1" lang="ko-KR" altLang="en-US" dirty="0" err="1">
                <a:latin typeface="NanumBarunGothic" panose="020B0603020101020101" pitchFamily="34" charset="-127"/>
                <a:ea typeface="NanumBarunGothic" panose="020B0603020101020101" pitchFamily="34" charset="-127"/>
              </a:rPr>
              <a:t>나비포옹법</a:t>
            </a:r>
            <a:endParaRPr kumimoji="1" lang="ko-Kore-KR" altLang="en-US" dirty="0">
              <a:latin typeface="NanumBarunGothic" panose="020B0603020101020101" pitchFamily="34" charset="-127"/>
              <a:ea typeface="NanumBarunGothic" panose="020B0603020101020101" pitchFamily="34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B41F06E-C2FC-8B41-AC77-A6955ECCB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49884" y="1644380"/>
            <a:ext cx="6425900" cy="4522307"/>
          </a:xfrm>
        </p:spPr>
        <p:txBody>
          <a:bodyPr>
            <a:normAutofit/>
          </a:bodyPr>
          <a:lstStyle/>
          <a:p>
            <a:pPr lvl="2"/>
            <a:r>
              <a:rPr kumimoji="1" lang="en-US" altLang="ko-KR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“</a:t>
            </a:r>
            <a:r>
              <a:rPr kumimoji="1" lang="ko-KR" altLang="en-US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나비 포옹법은 갑자기 긴장이 되어 가슴이 두근대거나</a:t>
            </a:r>
            <a:r>
              <a:rPr kumimoji="1" lang="en-US" altLang="ko-KR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, </a:t>
            </a:r>
            <a:r>
              <a:rPr kumimoji="1" lang="ko-KR" altLang="en-US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괴로운 장면이 떠오를 때</a:t>
            </a:r>
            <a:r>
              <a:rPr kumimoji="1" lang="en-US" altLang="ko-KR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, </a:t>
            </a:r>
            <a:r>
              <a:rPr kumimoji="1" lang="ko-KR" altLang="en-US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그것이 빨리 지나가게끔 자신의 몸을 좌우로 두드려 주고 ‘셀프 </a:t>
            </a:r>
            <a:r>
              <a:rPr kumimoji="1" lang="ko-KR" altLang="en-US" sz="2200" dirty="0" err="1">
                <a:latin typeface="NanumBarunGothic" panose="020B0603020101020101" pitchFamily="34" charset="-127"/>
                <a:ea typeface="NanumBarunGothic" panose="020B0603020101020101" pitchFamily="34" charset="-127"/>
              </a:rPr>
              <a:t>토닥토닥’하면서</a:t>
            </a:r>
            <a:r>
              <a:rPr kumimoji="1" lang="ko-KR" altLang="en-US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 스스로 안심시켜 주는 방법이에요</a:t>
            </a:r>
            <a:r>
              <a:rPr kumimoji="1" lang="en-US" altLang="ko-KR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. </a:t>
            </a:r>
          </a:p>
          <a:p>
            <a:pPr lvl="2"/>
            <a:r>
              <a:rPr kumimoji="1" lang="ko-KR" altLang="en-US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두 팔을 가슴 위에서 </a:t>
            </a:r>
            <a:r>
              <a:rPr kumimoji="1" lang="ko-KR" altLang="en-US" sz="2200" dirty="0" err="1">
                <a:latin typeface="NanumBarunGothic" panose="020B0603020101020101" pitchFamily="34" charset="-127"/>
                <a:ea typeface="NanumBarunGothic" panose="020B0603020101020101" pitchFamily="34" charset="-127"/>
              </a:rPr>
              <a:t>교차시킨</a:t>
            </a:r>
            <a:r>
              <a:rPr kumimoji="1" lang="ko-KR" altLang="en-US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 상태에서 양측 팔뚝에 양 손을 두고 나비가 날갯짓하듯이 좌우를 번갈아 살짝살짝 </a:t>
            </a:r>
            <a:r>
              <a:rPr kumimoji="1" lang="en-US" altLang="ko-KR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10~15</a:t>
            </a:r>
            <a:r>
              <a:rPr kumimoji="1" lang="ko-KR" altLang="en-US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번 정도 두드리면 돼요</a:t>
            </a:r>
            <a:r>
              <a:rPr kumimoji="1" lang="en-US" altLang="ko-KR" sz="220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.”</a:t>
            </a:r>
            <a:endParaRPr kumimoji="1" lang="en-US" altLang="ko-KR" sz="2200" dirty="0"/>
          </a:p>
        </p:txBody>
      </p:sp>
      <p:pic>
        <p:nvPicPr>
          <p:cNvPr id="6" name="그림 5" descr="텍스트, 벡터그래픽이(가) 표시된 사진&#10;&#10;자동 생성된 설명">
            <a:extLst>
              <a:ext uri="{FF2B5EF4-FFF2-40B4-BE49-F238E27FC236}">
                <a16:creationId xmlns:a16="http://schemas.microsoft.com/office/drawing/2014/main" id="{D14BB4E8-AAC5-03ED-C668-3A52E21C0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8609" y="742121"/>
            <a:ext cx="4834525" cy="536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6874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71166F-9AAA-4E22-BB41-1B98C51634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3339" y="1166191"/>
            <a:ext cx="7818783" cy="3994807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3300" b="1" dirty="0">
                <a:solidFill>
                  <a:schemeClr val="tx1"/>
                </a:solidFill>
              </a:rPr>
              <a:t>고통받는 사람을 위해 </a:t>
            </a:r>
            <a:br>
              <a:rPr lang="en-US" altLang="ko-KR" sz="3300" b="1" dirty="0">
                <a:solidFill>
                  <a:schemeClr val="tx1"/>
                </a:solidFill>
              </a:rPr>
            </a:br>
            <a:r>
              <a:rPr lang="ko-KR" altLang="en-US" sz="3300" b="1" dirty="0">
                <a:solidFill>
                  <a:schemeClr val="tx1"/>
                </a:solidFill>
              </a:rPr>
              <a:t>앞장서서 참여해주신 선생님의 숭고한 뜻에</a:t>
            </a:r>
            <a:br>
              <a:rPr lang="en-US" altLang="ko-KR" sz="3300" b="1" dirty="0">
                <a:solidFill>
                  <a:schemeClr val="tx1"/>
                </a:solidFill>
              </a:rPr>
            </a:br>
            <a:r>
              <a:rPr lang="ko-KR" altLang="en-US" sz="3300" b="1" dirty="0">
                <a:solidFill>
                  <a:schemeClr val="tx1"/>
                </a:solidFill>
              </a:rPr>
              <a:t>깊이 감사드립니다</a:t>
            </a:r>
            <a:r>
              <a:rPr lang="en-US" altLang="ko-KR" sz="3300" b="1" dirty="0">
                <a:solidFill>
                  <a:schemeClr val="tx1"/>
                </a:solidFill>
              </a:rPr>
              <a:t>.</a:t>
            </a:r>
            <a:br>
              <a:rPr lang="en-US" altLang="ko-KR" sz="3300" b="1" dirty="0">
                <a:solidFill>
                  <a:schemeClr val="tx1"/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</a:br>
            <a:br>
              <a:rPr lang="en-US" altLang="ko-KR" sz="3300" b="1" dirty="0">
                <a:solidFill>
                  <a:schemeClr val="tx1"/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</a:br>
            <a:endParaRPr lang="ko-KR" altLang="en-US" sz="2200" dirty="0">
              <a:solidFill>
                <a:schemeClr val="tx1"/>
              </a:solidFill>
              <a:latin typeface="NanumBarunGothic" panose="020B0603020101020101" pitchFamily="34" charset="-127"/>
              <a:ea typeface="NanumBarunGothic" panose="020B0603020101020101" pitchFamily="34" charset="-127"/>
            </a:endParaRPr>
          </a:p>
        </p:txBody>
      </p:sp>
      <p:pic>
        <p:nvPicPr>
          <p:cNvPr id="4" name="_x71802120" descr="EMB00000ed83bc2">
            <a:extLst>
              <a:ext uri="{FF2B5EF4-FFF2-40B4-BE49-F238E27FC236}">
                <a16:creationId xmlns:a16="http://schemas.microsoft.com/office/drawing/2014/main" id="{B580E3D4-83E3-0936-33F1-62F202063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46704" y="3256723"/>
            <a:ext cx="2945296" cy="2845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8C9D758-6EC0-A72D-5BFC-F91F024C6538}"/>
              </a:ext>
            </a:extLst>
          </p:cNvPr>
          <p:cNvSpPr txBox="1"/>
          <p:nvPr/>
        </p:nvSpPr>
        <p:spPr>
          <a:xfrm>
            <a:off x="1540564" y="4358913"/>
            <a:ext cx="6102626" cy="91101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A5B59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US" sz="2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anumMyeongjo" panose="02000300000000000000" pitchFamily="2" charset="-127"/>
                <a:ea typeface="NanumMyeongjo" panose="02000300000000000000" pitchFamily="2" charset="-127"/>
                <a:cs typeface="+mn-cs"/>
              </a:rPr>
              <a:t>대한신경정신의학회</a:t>
            </a:r>
            <a:r>
              <a:rPr kumimoji="0" lang="ko-KR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anumMyeongjo" panose="02000300000000000000" pitchFamily="2" charset="-127"/>
                <a:ea typeface="NanumMyeongjo" panose="02000300000000000000" pitchFamily="2" charset="-127"/>
                <a:cs typeface="+mn-cs"/>
              </a:rPr>
              <a:t> 정책연구소</a:t>
            </a:r>
            <a:endParaRPr kumimoji="0" lang="en-US" altLang="ko-KR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anumMyeongjo" panose="02000300000000000000" pitchFamily="2" charset="-127"/>
              <a:ea typeface="NanumMyeongjo" panose="02000300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A5B59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anumMyeongjo" panose="02000300000000000000" pitchFamily="2" charset="-127"/>
                <a:ea typeface="NanumMyeongjo" panose="02000300000000000000" pitchFamily="2" charset="-127"/>
                <a:cs typeface="+mn-cs"/>
              </a:rPr>
              <a:t>대한정신건강재단 재난정신건강위원회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B7C9F3-794A-57EF-1EE9-773FD58AF127}"/>
              </a:ext>
            </a:extLst>
          </p:cNvPr>
          <p:cNvSpPr txBox="1"/>
          <p:nvPr/>
        </p:nvSpPr>
        <p:spPr>
          <a:xfrm>
            <a:off x="682486" y="6289886"/>
            <a:ext cx="78187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anumMyeongjo" panose="02000300000000000000" pitchFamily="2" charset="-127"/>
                <a:ea typeface="NanumMyeongjo" panose="02000300000000000000" pitchFamily="2" charset="-127"/>
                <a:cs typeface="+mn-cs"/>
              </a:rPr>
              <a:t>자료 </a:t>
            </a:r>
            <a:r>
              <a:rPr lang="ko-KR" altLang="en-US" dirty="0">
                <a:solidFill>
                  <a:prstClr val="black"/>
                </a:solidFill>
                <a:latin typeface="NanumMyeongjo" panose="02000300000000000000" pitchFamily="2" charset="-127"/>
                <a:ea typeface="NanumMyeongjo" panose="02000300000000000000" pitchFamily="2" charset="-127"/>
              </a:rPr>
              <a:t>제공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anumMyeongjo" panose="02000300000000000000" pitchFamily="2" charset="-127"/>
                <a:ea typeface="NanumMyeongjo" panose="02000300000000000000" pitchFamily="2" charset="-127"/>
                <a:cs typeface="+mn-cs"/>
              </a:rPr>
              <a:t>: </a:t>
            </a:r>
            <a:r>
              <a:rPr kumimoji="0" lang="ko-KR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anumMyeongjo" panose="02000300000000000000" pitchFamily="2" charset="-127"/>
                <a:ea typeface="NanumMyeongjo" panose="02000300000000000000" pitchFamily="2" charset="-127"/>
                <a:cs typeface="+mn-cs"/>
              </a:rPr>
              <a:t>대한신경정신의학회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anumMyeongjo" panose="02000300000000000000" pitchFamily="2" charset="-127"/>
                <a:ea typeface="NanumMyeongjo" panose="02000300000000000000" pitchFamily="2" charset="-127"/>
                <a:cs typeface="+mn-cs"/>
              </a:rPr>
              <a:t>, 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anumMyeongjo" panose="02000300000000000000" pitchFamily="2" charset="-127"/>
                <a:ea typeface="NanumMyeongjo" panose="02000300000000000000" pitchFamily="2" charset="-127"/>
                <a:cs typeface="+mn-cs"/>
              </a:rPr>
              <a:t>국가트라우마센터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anumMyeongjo" panose="02000300000000000000" pitchFamily="2" charset="-127"/>
                <a:ea typeface="NanumMyeongjo" panose="02000300000000000000" pitchFamily="2" charset="-127"/>
                <a:cs typeface="+mn-cs"/>
              </a:rPr>
              <a:t>, 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anumMyeongjo" panose="02000300000000000000" pitchFamily="2" charset="-127"/>
                <a:ea typeface="NanumMyeongjo" panose="02000300000000000000" pitchFamily="2" charset="-127"/>
                <a:cs typeface="+mn-cs"/>
              </a:rPr>
              <a:t>재난정신건강정보센터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7955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EB41D8-C569-5C50-4E1F-F5995C182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애도 상담의 과정 </a:t>
            </a:r>
            <a:r>
              <a:rPr kumimoji="1" lang="en-US" altLang="ko-KR" dirty="0"/>
              <a:t>(1)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735F9B-58DE-2D00-FAA5-070E63758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ko-KR" altLang="en-US" dirty="0"/>
              <a:t>내담자를 따뜻하게 맞이하고</a:t>
            </a:r>
            <a:r>
              <a:rPr kumimoji="1" lang="en-US" altLang="ko-KR" dirty="0"/>
              <a:t>, </a:t>
            </a:r>
            <a:r>
              <a:rPr kumimoji="1" lang="ko-KR" altLang="en-US" dirty="0"/>
              <a:t>용기를 내어 상담에 참여한 것을 격려한다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서로를 소개한다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</a:t>
            </a:r>
            <a:endParaRPr kumimoji="1" lang="en-US" altLang="ko-KR" dirty="0"/>
          </a:p>
          <a:p>
            <a:pPr lvl="1"/>
            <a:r>
              <a:rPr kumimoji="1" lang="ko-KR" altLang="en-US" dirty="0"/>
              <a:t> “</a:t>
            </a:r>
            <a:r>
              <a:rPr kumimoji="1" lang="en-US" altLang="ko-KR" dirty="0"/>
              <a:t>______</a:t>
            </a:r>
            <a:r>
              <a:rPr kumimoji="1" lang="ko-KR" altLang="en-US" dirty="0"/>
              <a:t>님</a:t>
            </a:r>
            <a:r>
              <a:rPr kumimoji="1" lang="en-US" altLang="ko-KR" dirty="0"/>
              <a:t>,</a:t>
            </a:r>
            <a:r>
              <a:rPr kumimoji="1" lang="ko-KR" altLang="en-US" dirty="0"/>
              <a:t> 이렇게 도움을 </a:t>
            </a:r>
            <a:r>
              <a:rPr kumimoji="1" lang="ko-KR" altLang="en-US" dirty="0" err="1"/>
              <a:t>받아야겠다고</a:t>
            </a:r>
            <a:r>
              <a:rPr kumimoji="1" lang="ko-KR" altLang="en-US" dirty="0"/>
              <a:t> 생각하기까지 어려움이 많으셨을 것 같지만</a:t>
            </a:r>
            <a:r>
              <a:rPr kumimoji="1" lang="en-US" altLang="ko-KR" dirty="0"/>
              <a:t>, </a:t>
            </a:r>
            <a:r>
              <a:rPr kumimoji="1" lang="ko-KR" altLang="en-US" dirty="0"/>
              <a:t>정말 잘 오셨습니다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저와 깊은 감정을 나누며 이야기하는 과정이 쉽지는 않겠지만 </a:t>
            </a:r>
            <a:r>
              <a:rPr kumimoji="1" lang="en-US" altLang="ko-KR" dirty="0"/>
              <a:t>______</a:t>
            </a:r>
            <a:r>
              <a:rPr kumimoji="1" lang="ko-KR" altLang="en-US" dirty="0"/>
              <a:t>님의 회복에는 도움이 될 것입니다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제 이름은 </a:t>
            </a:r>
            <a:r>
              <a:rPr kumimoji="1" lang="en-US" altLang="ko-KR" dirty="0"/>
              <a:t>______</a:t>
            </a:r>
            <a:r>
              <a:rPr kumimoji="1" lang="ko-KR" altLang="en-US" dirty="0"/>
              <a:t>입니다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</a:t>
            </a:r>
            <a:r>
              <a:rPr kumimoji="1" lang="en-US" altLang="ko-KR" dirty="0"/>
              <a:t>(</a:t>
            </a:r>
            <a:r>
              <a:rPr kumimoji="1" lang="ko-KR" altLang="en-US" dirty="0"/>
              <a:t>정신건강 전문가로서의 간단한 자기 소개</a:t>
            </a:r>
            <a:r>
              <a:rPr kumimoji="1" lang="en-US" altLang="ko-KR" dirty="0"/>
              <a:t>).</a:t>
            </a:r>
            <a:r>
              <a:rPr kumimoji="1" lang="ko-KR" altLang="en-US" dirty="0"/>
              <a:t> 괜찮으시다면 </a:t>
            </a:r>
            <a:r>
              <a:rPr kumimoji="1" lang="en-US" altLang="ko-KR" dirty="0"/>
              <a:t>______</a:t>
            </a:r>
            <a:r>
              <a:rPr kumimoji="1" lang="ko-KR" altLang="en-US" dirty="0"/>
              <a:t>님 자신에 대해서 얘기해 </a:t>
            </a:r>
            <a:r>
              <a:rPr kumimoji="1" lang="ko-KR" altLang="en-US" dirty="0" err="1"/>
              <a:t>주시겠어요</a:t>
            </a:r>
            <a:r>
              <a:rPr kumimoji="1" lang="en-US" altLang="ko-KR" dirty="0"/>
              <a:t>?” </a:t>
            </a:r>
          </a:p>
          <a:p>
            <a:r>
              <a:rPr kumimoji="1" lang="ko-Kore-KR" altLang="en-US" dirty="0"/>
              <a:t>충분한</a:t>
            </a:r>
            <a:r>
              <a:rPr kumimoji="1" lang="ko-KR" altLang="en-US" dirty="0"/>
              <a:t> 시간 동안 </a:t>
            </a:r>
            <a:r>
              <a:rPr kumimoji="1" lang="ko-Kore-KR" altLang="en-US" dirty="0"/>
              <a:t>적극적으로</a:t>
            </a:r>
            <a:r>
              <a:rPr kumimoji="1" lang="ko-KR" altLang="en-US" dirty="0"/>
              <a:t> 공감하며 </a:t>
            </a:r>
            <a:r>
              <a:rPr kumimoji="1" lang="ko-Kore-KR" altLang="en-US" dirty="0"/>
              <a:t>경청한다</a:t>
            </a:r>
            <a:r>
              <a:rPr kumimoji="1" lang="en-US" altLang="ko-Kore-KR" dirty="0"/>
              <a:t>.</a:t>
            </a:r>
            <a:r>
              <a:rPr kumimoji="1" lang="ko-KR" altLang="en-US" dirty="0"/>
              <a:t> </a:t>
            </a:r>
            <a:endParaRPr kumimoji="1" lang="en-US" altLang="ko-KR" dirty="0"/>
          </a:p>
          <a:p>
            <a:pPr lvl="1"/>
            <a:r>
              <a:rPr kumimoji="1" lang="en-US" altLang="ko-KR" dirty="0"/>
              <a:t>“</a:t>
            </a:r>
            <a:r>
              <a:rPr kumimoji="1" lang="ko-KR" altLang="en-US" dirty="0"/>
              <a:t>이번 사고와 관련해서 </a:t>
            </a:r>
            <a:r>
              <a:rPr kumimoji="1" lang="en-US" altLang="ko-KR" dirty="0"/>
              <a:t>______</a:t>
            </a:r>
            <a:r>
              <a:rPr kumimoji="1" lang="ko-KR" altLang="en-US" dirty="0"/>
              <a:t>님이 겪으신 일에 대해서 말씀해 주시면 좋겠습니다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말씀 중에 만약 마음이 너무 힘들어진다면</a:t>
            </a:r>
            <a:r>
              <a:rPr kumimoji="1" lang="en-US" altLang="ko-KR" dirty="0"/>
              <a:t>, </a:t>
            </a:r>
            <a:r>
              <a:rPr kumimoji="1" lang="ko-KR" altLang="en-US" dirty="0"/>
              <a:t>잠시 중단하고 힘든 감정을 어떻게 다룰지에 대해 저와 이야기를 나눌 수 있습니다</a:t>
            </a:r>
            <a:r>
              <a:rPr kumimoji="1" lang="en-US" altLang="ko-KR" dirty="0"/>
              <a:t>.”</a:t>
            </a:r>
            <a:r>
              <a:rPr kumimoji="1" lang="ko-KR" altLang="en-US" dirty="0"/>
              <a:t> </a:t>
            </a:r>
            <a:r>
              <a:rPr kumimoji="1" lang="en-US" altLang="ko-KR" dirty="0"/>
              <a:t>(</a:t>
            </a:r>
            <a:r>
              <a:rPr kumimoji="1" lang="ko-KR" altLang="en-US" dirty="0"/>
              <a:t>이 경우 안정화 기법 적용</a:t>
            </a:r>
            <a:r>
              <a:rPr kumimoji="1" lang="en-US" altLang="ko-KR" dirty="0"/>
              <a:t>)</a:t>
            </a:r>
          </a:p>
          <a:p>
            <a:pPr lvl="1"/>
            <a:r>
              <a:rPr kumimoji="1" lang="en-US" altLang="ko-KR" dirty="0"/>
              <a:t>“</a:t>
            </a:r>
            <a:r>
              <a:rPr kumimoji="1" lang="ko-KR" altLang="en-US" dirty="0"/>
              <a:t>돌아가신 분의 이름을 물어봐도 될까요</a:t>
            </a:r>
            <a:r>
              <a:rPr kumimoji="1" lang="en-US" altLang="ko-KR" dirty="0"/>
              <a:t>?</a:t>
            </a:r>
            <a:r>
              <a:rPr kumimoji="1" lang="ko-KR" altLang="en-US" dirty="0"/>
              <a:t> 아니면</a:t>
            </a:r>
            <a:r>
              <a:rPr kumimoji="1" lang="en-US" altLang="ko-KR" dirty="0"/>
              <a:t>,</a:t>
            </a:r>
            <a:r>
              <a:rPr kumimoji="1" lang="ko-KR" altLang="en-US" dirty="0"/>
              <a:t> 어떻게 불러드릴까요</a:t>
            </a:r>
            <a:r>
              <a:rPr kumimoji="1" lang="en-US" altLang="ko-KR" dirty="0"/>
              <a:t>?”</a:t>
            </a:r>
            <a:endParaRPr kumimoji="1"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2659109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EB41D8-C569-5C50-4E1F-F5995C182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애도 상담의 과정 </a:t>
            </a:r>
            <a:r>
              <a:rPr kumimoji="1" lang="en-US" altLang="ko-KR" dirty="0"/>
              <a:t>(2)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735F9B-58DE-2D00-FAA5-070E63758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ko-Kore-KR" altLang="en-US" dirty="0"/>
              <a:t>애도를</a:t>
            </a:r>
            <a:r>
              <a:rPr kumimoji="1" lang="ko-KR" altLang="en-US" dirty="0"/>
              <a:t> 정의한다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</a:t>
            </a:r>
            <a:endParaRPr kumimoji="1" lang="en-US" altLang="ko-KR" dirty="0"/>
          </a:p>
          <a:p>
            <a:pPr lvl="1"/>
            <a:r>
              <a:rPr kumimoji="1" lang="en-US" altLang="ko-KR" dirty="0"/>
              <a:t>“</a:t>
            </a:r>
            <a:r>
              <a:rPr kumimoji="1" lang="ko-KR" altLang="en-US" dirty="0" err="1"/>
              <a:t>애도란</a:t>
            </a:r>
            <a:r>
              <a:rPr kumimoji="1" lang="ko-KR" altLang="en-US" dirty="0"/>
              <a:t> 상실에 대한 반응으로 </a:t>
            </a:r>
            <a:r>
              <a:rPr kumimoji="1" lang="ko-KR" altLang="en-US" dirty="0" err="1"/>
              <a:t>나타는</a:t>
            </a:r>
            <a:r>
              <a:rPr kumimoji="1" lang="ko-KR" altLang="en-US" dirty="0"/>
              <a:t> 심리적 현상으로</a:t>
            </a:r>
            <a:r>
              <a:rPr kumimoji="1" lang="en-US" altLang="ko-KR" dirty="0"/>
              <a:t>, </a:t>
            </a:r>
            <a:r>
              <a:rPr kumimoji="1" lang="ko-KR" altLang="en-US" dirty="0"/>
              <a:t>사랑하는 사람의 죽음으로 인해 바뀌어 버린 새로운 세상에 적응하기 위한 다양한 과정들의 총합이라고 볼 수 있습니다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상실 직후 애도는 </a:t>
            </a:r>
            <a:r>
              <a:rPr kumimoji="1" lang="ko-KR" altLang="en-US" dirty="0" err="1"/>
              <a:t>고인에</a:t>
            </a:r>
            <a:r>
              <a:rPr kumimoji="1" lang="ko-KR" altLang="en-US" dirty="0"/>
              <a:t> 대한 그리움과 고통스러운 감정</a:t>
            </a:r>
            <a:r>
              <a:rPr kumimoji="1" lang="en-US" altLang="ko-KR" dirty="0"/>
              <a:t>, </a:t>
            </a:r>
            <a:r>
              <a:rPr kumimoji="1" lang="ko-KR" altLang="en-US" dirty="0"/>
              <a:t>고인과 관련된 생각과 기억에 몰두하는 것</a:t>
            </a:r>
            <a:r>
              <a:rPr kumimoji="1" lang="en-US" altLang="ko-KR" dirty="0"/>
              <a:t>, </a:t>
            </a:r>
            <a:r>
              <a:rPr kumimoji="1" lang="ko-KR" altLang="en-US" dirty="0"/>
              <a:t>바깥출입을 하지 않고 사회적으로 위축되는 등의 모습으로 나타날 수 있습니다</a:t>
            </a:r>
            <a:r>
              <a:rPr kumimoji="1" lang="en-US" altLang="ko-KR" dirty="0"/>
              <a:t>.”</a:t>
            </a:r>
          </a:p>
          <a:p>
            <a:r>
              <a:rPr kumimoji="1" lang="ko-KR" altLang="en-US" dirty="0"/>
              <a:t>애도가 정상적이며 당연한 반응임을 알린다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</a:t>
            </a:r>
            <a:endParaRPr kumimoji="1" lang="en-US" altLang="ko-KR" dirty="0"/>
          </a:p>
          <a:p>
            <a:pPr lvl="1"/>
            <a:r>
              <a:rPr kumimoji="1" lang="en-US" altLang="ko-KR" dirty="0"/>
              <a:t>“</a:t>
            </a:r>
            <a:r>
              <a:rPr kumimoji="1" lang="ko-KR" altLang="en-US" dirty="0"/>
              <a:t>애도는 사랑하는 사람의 죽음을 경험한 모든 사람이 겪게 되는 아주 정상적이고 자연스러운 반응입니다</a:t>
            </a:r>
            <a:r>
              <a:rPr kumimoji="1" lang="en-US" altLang="ko-KR" dirty="0"/>
              <a:t>. ______</a:t>
            </a:r>
            <a:r>
              <a:rPr kumimoji="1" lang="ko-KR" altLang="en-US" dirty="0"/>
              <a:t>님이 약하거나 이상하게 되거나 미쳐가는 것이 아닙니다</a:t>
            </a:r>
            <a:r>
              <a:rPr kumimoji="1" lang="en-US" altLang="ko-KR" dirty="0"/>
              <a:t>”</a:t>
            </a:r>
            <a:endParaRPr kumimoji="1"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1578203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EB41D8-C569-5C50-4E1F-F5995C182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애도 상담의 과정 </a:t>
            </a:r>
            <a:r>
              <a:rPr kumimoji="1" lang="en-US" altLang="ko-KR" dirty="0"/>
              <a:t>(3)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735F9B-58DE-2D00-FAA5-070E63758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ko-KR" altLang="en-US" dirty="0" err="1"/>
              <a:t>정상애도반응</a:t>
            </a:r>
            <a:r>
              <a:rPr kumimoji="1" lang="ko-KR" altLang="en-US" dirty="0"/>
              <a:t> 명료화</a:t>
            </a:r>
            <a:r>
              <a:rPr kumimoji="1" lang="en-US" altLang="ko-KR" dirty="0"/>
              <a:t>:</a:t>
            </a:r>
            <a:r>
              <a:rPr kumimoji="1" lang="ko-KR" altLang="en-US" dirty="0"/>
              <a:t> 내담자가 사별 이후 어떤 애도 반응을 경험하고 있고</a:t>
            </a:r>
            <a:r>
              <a:rPr kumimoji="1" lang="en-US" altLang="ko-KR" dirty="0"/>
              <a:t>, </a:t>
            </a:r>
            <a:r>
              <a:rPr kumimoji="1" lang="ko-KR" altLang="en-US" dirty="0"/>
              <a:t>현재 내담자를 가장 힘들게 하는 것은 무엇인지 확인한다</a:t>
            </a:r>
            <a:r>
              <a:rPr kumimoji="1" lang="en-US" altLang="ko-KR" dirty="0"/>
              <a:t>.</a:t>
            </a:r>
          </a:p>
          <a:p>
            <a:pPr lvl="1"/>
            <a:r>
              <a:rPr kumimoji="1" lang="ko-KR" altLang="en-US" dirty="0"/>
              <a:t>“현재 어떤 게 가장 </a:t>
            </a:r>
            <a:r>
              <a:rPr kumimoji="1" lang="ko-KR" altLang="en-US" dirty="0" err="1"/>
              <a:t>힘드신가요</a:t>
            </a:r>
            <a:r>
              <a:rPr kumimoji="1" lang="en-US" altLang="ko-KR" dirty="0"/>
              <a:t>?”</a:t>
            </a:r>
          </a:p>
          <a:p>
            <a:pPr lvl="1"/>
            <a:r>
              <a:rPr kumimoji="1" lang="en-US" altLang="ko-KR" dirty="0"/>
              <a:t>“</a:t>
            </a:r>
            <a:r>
              <a:rPr kumimoji="1" lang="ko-KR" altLang="en-US" dirty="0"/>
              <a:t>말씀하신 부분이 가장 힘들다고 하셨는데</a:t>
            </a:r>
            <a:r>
              <a:rPr kumimoji="1" lang="en-US" altLang="ko-KR" dirty="0"/>
              <a:t>, </a:t>
            </a:r>
            <a:r>
              <a:rPr kumimoji="1" lang="ko-KR" altLang="en-US" dirty="0"/>
              <a:t>좀 더 자세히 이야기해 </a:t>
            </a:r>
            <a:r>
              <a:rPr kumimoji="1" lang="ko-KR" altLang="en-US" dirty="0" err="1"/>
              <a:t>주시겠어요</a:t>
            </a:r>
            <a:r>
              <a:rPr kumimoji="1" lang="en-US" altLang="ko-KR" dirty="0"/>
              <a:t>?”</a:t>
            </a:r>
            <a:endParaRPr kumimoji="1" lang="ko-KR" altLang="en-US" dirty="0"/>
          </a:p>
          <a:p>
            <a:r>
              <a:rPr kumimoji="1" lang="ko-KR" altLang="en-US" dirty="0"/>
              <a:t>일반적인 </a:t>
            </a:r>
            <a:r>
              <a:rPr kumimoji="1" lang="ko-KR" altLang="en-US" dirty="0" err="1"/>
              <a:t>정상애도반응을</a:t>
            </a:r>
            <a:r>
              <a:rPr kumimoji="1" lang="ko-KR" altLang="en-US" dirty="0"/>
              <a:t> 안내하고 해당하는 것이 있는지</a:t>
            </a:r>
            <a:r>
              <a:rPr kumimoji="1" lang="en-US" altLang="ko-KR" dirty="0"/>
              <a:t>,</a:t>
            </a:r>
            <a:r>
              <a:rPr kumimoji="1" lang="ko-KR" altLang="en-US" dirty="0"/>
              <a:t> 얼마나 </a:t>
            </a:r>
            <a:r>
              <a:rPr kumimoji="1" lang="ko-KR" altLang="en-US" dirty="0" err="1"/>
              <a:t>힘든지</a:t>
            </a:r>
            <a:r>
              <a:rPr kumimoji="1" lang="ko-KR" altLang="en-US" dirty="0"/>
              <a:t> 함께 살펴본다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</a:t>
            </a:r>
            <a:endParaRPr kumimoji="1"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11003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EB41D8-C569-5C50-4E1F-F5995C182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 err="1"/>
              <a:t>정상애도반응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735F9B-58DE-2D00-FAA5-070E63758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ko-KR" altLang="en-US" dirty="0"/>
              <a:t>정서적 반응</a:t>
            </a:r>
            <a:endParaRPr kumimoji="1" lang="en-US" altLang="ko-KR" dirty="0"/>
          </a:p>
          <a:p>
            <a:pPr lvl="1"/>
            <a:r>
              <a:rPr kumimoji="1" lang="ko-KR" altLang="en-US" dirty="0"/>
              <a:t>슬픔</a:t>
            </a:r>
            <a:r>
              <a:rPr kumimoji="1" lang="en-US" altLang="ko-KR" dirty="0"/>
              <a:t>,</a:t>
            </a:r>
            <a:r>
              <a:rPr kumimoji="1" lang="ko-KR" altLang="en-US" dirty="0"/>
              <a:t> 우울</a:t>
            </a:r>
            <a:r>
              <a:rPr kumimoji="1" lang="en-US" altLang="ko-KR" dirty="0"/>
              <a:t>,</a:t>
            </a:r>
            <a:r>
              <a:rPr kumimoji="1" lang="ko-KR" altLang="en-US" dirty="0"/>
              <a:t> 불안</a:t>
            </a:r>
            <a:r>
              <a:rPr kumimoji="1" lang="en-US" altLang="ko-KR" dirty="0"/>
              <a:t>,</a:t>
            </a:r>
            <a:r>
              <a:rPr kumimoji="1" lang="ko-KR" altLang="en-US" dirty="0"/>
              <a:t> 충격</a:t>
            </a:r>
            <a:r>
              <a:rPr kumimoji="1" lang="en-US" altLang="ko-KR" dirty="0"/>
              <a:t>,</a:t>
            </a:r>
            <a:r>
              <a:rPr kumimoji="1" lang="ko-KR" altLang="en-US" dirty="0"/>
              <a:t> 피로감</a:t>
            </a:r>
            <a:r>
              <a:rPr kumimoji="1" lang="en-US" altLang="ko-KR" dirty="0"/>
              <a:t>,</a:t>
            </a:r>
            <a:r>
              <a:rPr kumimoji="1" lang="ko-KR" altLang="en-US" dirty="0"/>
              <a:t> 멍함</a:t>
            </a:r>
            <a:r>
              <a:rPr kumimoji="1" lang="en-US" altLang="ko-KR" dirty="0"/>
              <a:t>,</a:t>
            </a:r>
            <a:r>
              <a:rPr kumimoji="1" lang="ko-KR" altLang="en-US" dirty="0"/>
              <a:t> 분노</a:t>
            </a:r>
            <a:r>
              <a:rPr kumimoji="1" lang="en-US" altLang="ko-KR" dirty="0"/>
              <a:t>,</a:t>
            </a:r>
            <a:r>
              <a:rPr kumimoji="1" lang="ko-KR" altLang="en-US" dirty="0"/>
              <a:t> 죄책감</a:t>
            </a:r>
            <a:r>
              <a:rPr kumimoji="1" lang="en-US" altLang="ko-KR" dirty="0"/>
              <a:t>,</a:t>
            </a:r>
            <a:r>
              <a:rPr kumimoji="1" lang="ko-KR" altLang="en-US" dirty="0"/>
              <a:t> 자기비난</a:t>
            </a:r>
            <a:r>
              <a:rPr kumimoji="1" lang="en-US" altLang="ko-KR" dirty="0"/>
              <a:t>,</a:t>
            </a:r>
            <a:r>
              <a:rPr kumimoji="1" lang="ko-KR" altLang="en-US" dirty="0"/>
              <a:t> 외로움</a:t>
            </a:r>
            <a:r>
              <a:rPr kumimoji="1" lang="en-US" altLang="ko-KR" dirty="0"/>
              <a:t>,</a:t>
            </a:r>
            <a:r>
              <a:rPr kumimoji="1" lang="ko-KR" altLang="en-US" dirty="0"/>
              <a:t> 그리움</a:t>
            </a:r>
            <a:r>
              <a:rPr kumimoji="1" lang="en-US" altLang="ko-KR" dirty="0"/>
              <a:t>,</a:t>
            </a:r>
            <a:r>
              <a:rPr kumimoji="1" lang="ko-KR" altLang="en-US" dirty="0"/>
              <a:t> 해방감</a:t>
            </a:r>
            <a:r>
              <a:rPr kumimoji="1" lang="en-US" altLang="ko-KR" dirty="0"/>
              <a:t>,</a:t>
            </a:r>
            <a:r>
              <a:rPr kumimoji="1" lang="ko-KR" altLang="en-US" dirty="0"/>
              <a:t> 안도감</a:t>
            </a:r>
            <a:endParaRPr kumimoji="1" lang="en-US" altLang="ko-KR" dirty="0"/>
          </a:p>
          <a:p>
            <a:r>
              <a:rPr kumimoji="1" lang="ko-KR" altLang="en-US" dirty="0"/>
              <a:t>신체적 반응</a:t>
            </a:r>
            <a:endParaRPr kumimoji="1" lang="en-US" altLang="ko-KR" dirty="0"/>
          </a:p>
          <a:p>
            <a:pPr lvl="1"/>
            <a:r>
              <a:rPr kumimoji="1" lang="ko-KR" altLang="en-US" dirty="0"/>
              <a:t>두근거림</a:t>
            </a:r>
            <a:r>
              <a:rPr kumimoji="1" lang="en-US" altLang="ko-KR" dirty="0"/>
              <a:t>,</a:t>
            </a:r>
            <a:r>
              <a:rPr kumimoji="1" lang="ko-KR" altLang="en-US" dirty="0"/>
              <a:t> 숨 가쁨</a:t>
            </a:r>
            <a:r>
              <a:rPr kumimoji="1" lang="en-US" altLang="ko-KR" dirty="0"/>
              <a:t>,</a:t>
            </a:r>
            <a:r>
              <a:rPr kumimoji="1" lang="ko-KR" altLang="en-US" dirty="0"/>
              <a:t> 목과 가슴이 조이는 느낌</a:t>
            </a:r>
            <a:r>
              <a:rPr kumimoji="1" lang="en-US" altLang="ko-KR" dirty="0"/>
              <a:t>,</a:t>
            </a:r>
            <a:r>
              <a:rPr kumimoji="1" lang="ko-KR" altLang="en-US" dirty="0"/>
              <a:t> 어지러움</a:t>
            </a:r>
            <a:r>
              <a:rPr kumimoji="1" lang="en-US" altLang="ko-KR" dirty="0"/>
              <a:t>,</a:t>
            </a:r>
            <a:r>
              <a:rPr kumimoji="1" lang="ko-KR" altLang="en-US" dirty="0"/>
              <a:t> 통증</a:t>
            </a:r>
            <a:r>
              <a:rPr kumimoji="1" lang="en-US" altLang="ko-KR" dirty="0"/>
              <a:t>(</a:t>
            </a:r>
            <a:r>
              <a:rPr kumimoji="1" lang="ko-KR" altLang="en-US" dirty="0"/>
              <a:t>두통</a:t>
            </a:r>
            <a:r>
              <a:rPr kumimoji="1" lang="en-US" altLang="ko-KR" dirty="0"/>
              <a:t>,</a:t>
            </a:r>
            <a:r>
              <a:rPr kumimoji="1" lang="ko-KR" altLang="en-US" dirty="0"/>
              <a:t> 근육통</a:t>
            </a:r>
            <a:r>
              <a:rPr kumimoji="1" lang="en-US" altLang="ko-KR" dirty="0"/>
              <a:t>,</a:t>
            </a:r>
            <a:r>
              <a:rPr kumimoji="1" lang="ko-KR" altLang="en-US" dirty="0"/>
              <a:t> </a:t>
            </a:r>
            <a:r>
              <a:rPr kumimoji="1" lang="ko-KR" altLang="en-US" dirty="0" err="1"/>
              <a:t>흉통</a:t>
            </a:r>
            <a:r>
              <a:rPr kumimoji="1" lang="ko-KR" altLang="en-US" dirty="0"/>
              <a:t> 등</a:t>
            </a:r>
            <a:r>
              <a:rPr kumimoji="1" lang="en-US" altLang="ko-KR" dirty="0"/>
              <a:t>),</a:t>
            </a:r>
            <a:r>
              <a:rPr kumimoji="1" lang="ko-KR" altLang="en-US" dirty="0"/>
              <a:t> 쉽게 놀람</a:t>
            </a:r>
            <a:r>
              <a:rPr kumimoji="1" lang="en-US" altLang="ko-KR" dirty="0"/>
              <a:t>,</a:t>
            </a:r>
            <a:r>
              <a:rPr kumimoji="1" lang="ko-KR" altLang="en-US" dirty="0"/>
              <a:t> 떨림</a:t>
            </a:r>
            <a:r>
              <a:rPr kumimoji="1" lang="en-US" altLang="ko-KR" dirty="0"/>
              <a:t>,</a:t>
            </a:r>
            <a:r>
              <a:rPr kumimoji="1" lang="ko-KR" altLang="en-US" dirty="0"/>
              <a:t> 근력 약화</a:t>
            </a:r>
            <a:r>
              <a:rPr kumimoji="1" lang="en-US" altLang="ko-KR" dirty="0"/>
              <a:t>,</a:t>
            </a:r>
            <a:r>
              <a:rPr kumimoji="1" lang="ko-KR" altLang="en-US" dirty="0"/>
              <a:t> 기력 약화</a:t>
            </a:r>
            <a:r>
              <a:rPr kumimoji="1" lang="en-US" altLang="ko-KR" dirty="0"/>
              <a:t>,</a:t>
            </a:r>
            <a:r>
              <a:rPr kumimoji="1" lang="ko-KR" altLang="en-US" dirty="0"/>
              <a:t> 입 마름</a:t>
            </a:r>
            <a:r>
              <a:rPr kumimoji="1" lang="en-US" altLang="ko-KR" dirty="0"/>
              <a:t>,</a:t>
            </a:r>
            <a:r>
              <a:rPr kumimoji="1" lang="ko-KR" altLang="en-US" dirty="0"/>
              <a:t> 무감각</a:t>
            </a:r>
            <a:r>
              <a:rPr kumimoji="1" lang="en-US" altLang="ko-KR" dirty="0"/>
              <a:t>,</a:t>
            </a:r>
            <a:r>
              <a:rPr kumimoji="1" lang="ko-KR" altLang="en-US" dirty="0"/>
              <a:t> 소화불량</a:t>
            </a:r>
            <a:r>
              <a:rPr kumimoji="1" lang="en-US" altLang="ko-KR" dirty="0"/>
              <a:t>,</a:t>
            </a:r>
            <a:r>
              <a:rPr kumimoji="1" lang="ko-KR" altLang="en-US" dirty="0"/>
              <a:t> 설사</a:t>
            </a:r>
            <a:r>
              <a:rPr kumimoji="1" lang="en-US" altLang="ko-KR" dirty="0"/>
              <a:t>,</a:t>
            </a:r>
            <a:r>
              <a:rPr kumimoji="1" lang="ko-KR" altLang="en-US" dirty="0"/>
              <a:t> 면역력 저하</a:t>
            </a:r>
            <a:r>
              <a:rPr kumimoji="1" lang="en-US" altLang="ko-KR" dirty="0"/>
              <a:t>,</a:t>
            </a:r>
            <a:r>
              <a:rPr kumimoji="1" lang="ko-KR" altLang="en-US" dirty="0"/>
              <a:t> 탈모</a:t>
            </a:r>
            <a:endParaRPr kumimoji="1" lang="en-US" altLang="ko-KR" dirty="0"/>
          </a:p>
          <a:p>
            <a:r>
              <a:rPr kumimoji="1" lang="ko-KR" altLang="en-US" dirty="0"/>
              <a:t>인지적 반응</a:t>
            </a:r>
            <a:endParaRPr kumimoji="1" lang="en-US" altLang="ko-KR" dirty="0"/>
          </a:p>
          <a:p>
            <a:pPr lvl="1"/>
            <a:r>
              <a:rPr kumimoji="1" lang="ko-KR" altLang="en-US" dirty="0"/>
              <a:t>믿을 수 없음</a:t>
            </a:r>
            <a:r>
              <a:rPr kumimoji="1" lang="en-US" altLang="ko-KR" dirty="0"/>
              <a:t>,</a:t>
            </a:r>
            <a:r>
              <a:rPr kumimoji="1" lang="ko-KR" altLang="en-US" dirty="0"/>
              <a:t> 죽음에 대한 부인</a:t>
            </a:r>
            <a:r>
              <a:rPr kumimoji="1" lang="en-US" altLang="ko-KR" dirty="0"/>
              <a:t>,</a:t>
            </a:r>
            <a:r>
              <a:rPr kumimoji="1" lang="ko-KR" altLang="en-US" dirty="0"/>
              <a:t> </a:t>
            </a:r>
            <a:r>
              <a:rPr kumimoji="1" lang="ko-KR" altLang="en-US" dirty="0" err="1"/>
              <a:t>고인에</a:t>
            </a:r>
            <a:r>
              <a:rPr kumimoji="1" lang="ko-KR" altLang="en-US" dirty="0"/>
              <a:t> 대한 생각에 몰두</a:t>
            </a:r>
            <a:r>
              <a:rPr kumimoji="1" lang="en-US" altLang="ko-KR" dirty="0"/>
              <a:t>,</a:t>
            </a:r>
            <a:r>
              <a:rPr kumimoji="1" lang="ko-KR" altLang="en-US" dirty="0"/>
              <a:t> 고인과 관련된 침습적 사고</a:t>
            </a:r>
            <a:r>
              <a:rPr kumimoji="1" lang="en-US" altLang="ko-KR" dirty="0"/>
              <a:t>,</a:t>
            </a:r>
            <a:r>
              <a:rPr kumimoji="1" lang="ko-KR" altLang="en-US" dirty="0"/>
              <a:t> 기억력 저하</a:t>
            </a:r>
            <a:r>
              <a:rPr kumimoji="1" lang="en-US" altLang="ko-KR" dirty="0"/>
              <a:t>,</a:t>
            </a:r>
            <a:r>
              <a:rPr kumimoji="1" lang="ko-KR" altLang="en-US" dirty="0"/>
              <a:t> 집중력 저하</a:t>
            </a:r>
            <a:r>
              <a:rPr kumimoji="1" lang="en-US" altLang="ko-KR" dirty="0"/>
              <a:t>,</a:t>
            </a:r>
            <a:r>
              <a:rPr kumimoji="1" lang="ko-KR" altLang="en-US" dirty="0"/>
              <a:t> 판단의 어려움</a:t>
            </a:r>
            <a:r>
              <a:rPr kumimoji="1" lang="en-US" altLang="ko-KR" dirty="0"/>
              <a:t>,</a:t>
            </a:r>
            <a:r>
              <a:rPr kumimoji="1" lang="ko-KR" altLang="en-US" dirty="0"/>
              <a:t> 비현실적 감각</a:t>
            </a:r>
            <a:r>
              <a:rPr kumimoji="1" lang="en-US" altLang="ko-KR" dirty="0"/>
              <a:t>,</a:t>
            </a:r>
            <a:r>
              <a:rPr kumimoji="1" lang="ko-KR" altLang="en-US" dirty="0"/>
              <a:t> 죽음에 대한 반복적인 생각</a:t>
            </a:r>
            <a:r>
              <a:rPr kumimoji="1" lang="en-US" altLang="ko-KR" dirty="0"/>
              <a:t>,</a:t>
            </a:r>
            <a:r>
              <a:rPr kumimoji="1" lang="ko-KR" altLang="en-US" dirty="0"/>
              <a:t> 절대자에 대한 원망</a:t>
            </a:r>
            <a:r>
              <a:rPr kumimoji="1" lang="en-US" altLang="ko-KR" dirty="0"/>
              <a:t>,</a:t>
            </a:r>
            <a:r>
              <a:rPr kumimoji="1" lang="ko-KR" altLang="en-US" dirty="0"/>
              <a:t> 의존</a:t>
            </a:r>
            <a:r>
              <a:rPr kumimoji="1" lang="en-US" altLang="ko-KR" dirty="0"/>
              <a:t>,</a:t>
            </a:r>
            <a:r>
              <a:rPr kumimoji="1" lang="ko-KR" altLang="en-US" dirty="0"/>
              <a:t> 삶과 죽음에 대한 고민</a:t>
            </a:r>
            <a:r>
              <a:rPr kumimoji="1" lang="en-US" altLang="ko-KR" dirty="0"/>
              <a:t>,</a:t>
            </a:r>
            <a:r>
              <a:rPr kumimoji="1" lang="ko-KR" altLang="en-US" dirty="0"/>
              <a:t> 자존감 저하</a:t>
            </a:r>
            <a:r>
              <a:rPr kumimoji="1" lang="en-US" altLang="ko-KR" dirty="0"/>
              <a:t>,</a:t>
            </a:r>
            <a:r>
              <a:rPr kumimoji="1" lang="ko-KR" altLang="en-US" dirty="0"/>
              <a:t> 부적절감</a:t>
            </a:r>
            <a:r>
              <a:rPr kumimoji="1" lang="en-US" altLang="ko-KR" dirty="0"/>
              <a:t>,</a:t>
            </a:r>
            <a:r>
              <a:rPr kumimoji="1" lang="ko-KR" altLang="en-US" dirty="0"/>
              <a:t> 세계관의 변화</a:t>
            </a:r>
            <a:endParaRPr kumimoji="1" lang="en-US" altLang="ko-KR" dirty="0"/>
          </a:p>
          <a:p>
            <a:r>
              <a:rPr kumimoji="1" lang="ko-KR" altLang="en-US" dirty="0"/>
              <a:t>행동적 반응</a:t>
            </a:r>
            <a:endParaRPr kumimoji="1" lang="en-US" altLang="ko-KR" dirty="0"/>
          </a:p>
          <a:p>
            <a:pPr lvl="1"/>
            <a:r>
              <a:rPr kumimoji="1" lang="ko-KR" altLang="en-US" dirty="0"/>
              <a:t>수면문제</a:t>
            </a:r>
            <a:r>
              <a:rPr kumimoji="1" lang="en-US" altLang="ko-KR" dirty="0"/>
              <a:t>,</a:t>
            </a:r>
            <a:r>
              <a:rPr kumimoji="1" lang="ko-KR" altLang="en-US" dirty="0"/>
              <a:t> 식사 변화</a:t>
            </a:r>
            <a:r>
              <a:rPr kumimoji="1" lang="en-US" altLang="ko-KR" dirty="0"/>
              <a:t>(</a:t>
            </a:r>
            <a:r>
              <a:rPr kumimoji="1" lang="ko-KR" altLang="en-US" dirty="0"/>
              <a:t>과식</a:t>
            </a:r>
            <a:r>
              <a:rPr kumimoji="1" lang="en-US" altLang="ko-KR" dirty="0"/>
              <a:t>/</a:t>
            </a:r>
            <a:r>
              <a:rPr kumimoji="1" lang="ko-KR" altLang="en-US" dirty="0"/>
              <a:t>소식</a:t>
            </a:r>
            <a:r>
              <a:rPr kumimoji="1" lang="en-US" altLang="ko-KR" dirty="0"/>
              <a:t>),</a:t>
            </a:r>
            <a:r>
              <a:rPr kumimoji="1" lang="ko-KR" altLang="en-US" dirty="0"/>
              <a:t> 병원 방문 횟수 증가</a:t>
            </a:r>
            <a:r>
              <a:rPr kumimoji="1" lang="en-US" altLang="ko-KR" dirty="0"/>
              <a:t>,</a:t>
            </a:r>
            <a:r>
              <a:rPr kumimoji="1" lang="ko-KR" altLang="en-US" dirty="0"/>
              <a:t> 짜증</a:t>
            </a:r>
            <a:r>
              <a:rPr kumimoji="1" lang="en-US" altLang="ko-KR" dirty="0"/>
              <a:t>,</a:t>
            </a:r>
            <a:r>
              <a:rPr kumimoji="1" lang="ko-KR" altLang="en-US" dirty="0"/>
              <a:t> 울음</a:t>
            </a:r>
            <a:r>
              <a:rPr kumimoji="1" lang="en-US" altLang="ko-KR" dirty="0"/>
              <a:t>,</a:t>
            </a:r>
            <a:r>
              <a:rPr kumimoji="1" lang="ko-KR" altLang="en-US" dirty="0"/>
              <a:t> 잦은 한숨</a:t>
            </a:r>
            <a:r>
              <a:rPr kumimoji="1" lang="en-US" altLang="ko-KR" dirty="0"/>
              <a:t>,</a:t>
            </a:r>
            <a:r>
              <a:rPr kumimoji="1" lang="ko-KR" altLang="en-US" dirty="0"/>
              <a:t> 산만함</a:t>
            </a:r>
            <a:r>
              <a:rPr kumimoji="1" lang="en-US" altLang="ko-KR" dirty="0"/>
              <a:t>,</a:t>
            </a:r>
            <a:r>
              <a:rPr kumimoji="1" lang="ko-KR" altLang="en-US" dirty="0"/>
              <a:t> 고인을 찾거나 부름</a:t>
            </a:r>
            <a:r>
              <a:rPr kumimoji="1" lang="en-US" altLang="ko-KR" dirty="0"/>
              <a:t>,</a:t>
            </a:r>
            <a:r>
              <a:rPr kumimoji="1" lang="ko-KR" altLang="en-US" dirty="0"/>
              <a:t> </a:t>
            </a:r>
            <a:r>
              <a:rPr kumimoji="1" lang="ko-KR" altLang="en-US" dirty="0" err="1"/>
              <a:t>고인에</a:t>
            </a:r>
            <a:r>
              <a:rPr kumimoji="1" lang="ko-KR" altLang="en-US" dirty="0"/>
              <a:t> 대한 꿈</a:t>
            </a:r>
            <a:r>
              <a:rPr kumimoji="1" lang="en-US" altLang="ko-KR" dirty="0"/>
              <a:t>,</a:t>
            </a:r>
            <a:r>
              <a:rPr kumimoji="1" lang="ko-KR" altLang="en-US" dirty="0"/>
              <a:t> 고인의 유품 간수</a:t>
            </a:r>
            <a:r>
              <a:rPr kumimoji="1" lang="en-US" altLang="ko-KR" dirty="0"/>
              <a:t>,</a:t>
            </a:r>
            <a:r>
              <a:rPr kumimoji="1" lang="ko-KR" altLang="en-US" dirty="0"/>
              <a:t> 고인을 떠오르게 하는 자극 회피</a:t>
            </a:r>
            <a:r>
              <a:rPr kumimoji="1" lang="en-US" altLang="ko-KR" dirty="0"/>
              <a:t>(</a:t>
            </a:r>
            <a:r>
              <a:rPr kumimoji="1" lang="ko-KR" altLang="en-US" dirty="0"/>
              <a:t>고인의 방</a:t>
            </a:r>
            <a:r>
              <a:rPr kumimoji="1" lang="en-US" altLang="ko-KR" dirty="0"/>
              <a:t>,</a:t>
            </a:r>
            <a:r>
              <a:rPr kumimoji="1" lang="ko-KR" altLang="en-US" dirty="0"/>
              <a:t> 사진</a:t>
            </a:r>
            <a:r>
              <a:rPr kumimoji="1" lang="en-US" altLang="ko-KR" dirty="0"/>
              <a:t>,</a:t>
            </a:r>
            <a:r>
              <a:rPr kumimoji="1" lang="ko-KR" altLang="en-US" dirty="0"/>
              <a:t> 물건 등</a:t>
            </a:r>
            <a:r>
              <a:rPr kumimoji="1" lang="en-US" altLang="ko-KR" dirty="0"/>
              <a:t>),</a:t>
            </a:r>
            <a:r>
              <a:rPr kumimoji="1" lang="ko-KR" altLang="en-US" dirty="0"/>
              <a:t> 혼란스러운 행동</a:t>
            </a:r>
            <a:r>
              <a:rPr kumimoji="1" lang="en-US" altLang="ko-KR" dirty="0"/>
              <a:t>,</a:t>
            </a:r>
            <a:r>
              <a:rPr kumimoji="1" lang="ko-KR" altLang="en-US" dirty="0"/>
              <a:t> </a:t>
            </a:r>
            <a:r>
              <a:rPr kumimoji="1" lang="ko-KR" altLang="en-US" dirty="0" err="1"/>
              <a:t>쉬지않고</a:t>
            </a:r>
            <a:r>
              <a:rPr kumimoji="1" lang="ko-KR" altLang="en-US" dirty="0"/>
              <a:t> 일에 과도하게 몰두</a:t>
            </a:r>
            <a:r>
              <a:rPr kumimoji="1" lang="en-US" altLang="ko-KR" dirty="0"/>
              <a:t>,</a:t>
            </a:r>
            <a:r>
              <a:rPr kumimoji="1" lang="ko-KR" altLang="en-US" dirty="0"/>
              <a:t> 주변에 대한 경계</a:t>
            </a:r>
            <a:r>
              <a:rPr kumimoji="1" lang="en-US" altLang="ko-KR" dirty="0"/>
              <a:t>,</a:t>
            </a:r>
            <a:r>
              <a:rPr kumimoji="1" lang="ko-KR" altLang="en-US" dirty="0"/>
              <a:t> 사회적 고립</a:t>
            </a:r>
            <a:r>
              <a:rPr kumimoji="1" lang="en-US" altLang="ko-KR" dirty="0"/>
              <a:t>,</a:t>
            </a:r>
            <a:r>
              <a:rPr kumimoji="1" lang="ko-KR" altLang="en-US" dirty="0"/>
              <a:t> 자기 관리 소홀</a:t>
            </a:r>
            <a:r>
              <a:rPr kumimoji="1" lang="en-US" altLang="ko-KR" dirty="0"/>
              <a:t>,</a:t>
            </a:r>
            <a:r>
              <a:rPr kumimoji="1" lang="ko-KR" altLang="en-US" dirty="0"/>
              <a:t> 자기파괴적 행동</a:t>
            </a:r>
            <a:r>
              <a:rPr kumimoji="1" lang="en-US" altLang="ko-KR" dirty="0"/>
              <a:t>,</a:t>
            </a:r>
            <a:r>
              <a:rPr kumimoji="1" lang="ko-KR" altLang="en-US" dirty="0"/>
              <a:t> 생산성 감소</a:t>
            </a:r>
            <a:r>
              <a:rPr kumimoji="1" lang="en-US" altLang="ko-KR" dirty="0"/>
              <a:t>,</a:t>
            </a:r>
            <a:r>
              <a:rPr kumimoji="1" lang="ko-KR" altLang="en-US" dirty="0"/>
              <a:t> 성욕 감소</a:t>
            </a:r>
            <a:r>
              <a:rPr kumimoji="1" lang="en-US" altLang="ko-KR" dirty="0"/>
              <a:t>,</a:t>
            </a:r>
            <a:r>
              <a:rPr kumimoji="1" lang="ko-KR" altLang="en-US" dirty="0"/>
              <a:t> 중독 문제</a:t>
            </a:r>
            <a:endParaRPr kumimoji="1"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93478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EB41D8-C569-5C50-4E1F-F5995C182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애도 상담의 과정 </a:t>
            </a:r>
            <a:r>
              <a:rPr kumimoji="1" lang="en-US" altLang="ko-KR" dirty="0"/>
              <a:t>(4)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735F9B-58DE-2D00-FAA5-070E63758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ko-KR" altLang="en-US" dirty="0"/>
              <a:t>애도의 네 가지 과정 중에 겪을 경험을 살펴보고</a:t>
            </a:r>
            <a:r>
              <a:rPr kumimoji="1" lang="en-US" altLang="ko-KR" dirty="0"/>
              <a:t>,</a:t>
            </a:r>
            <a:r>
              <a:rPr kumimoji="1" lang="ko-KR" altLang="en-US" dirty="0"/>
              <a:t> 앞으로 어떤 것을 할 수 있는지에 대해 안내한다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네 가지 과정은 반드시 순차적인 것은 아니며</a:t>
            </a:r>
            <a:r>
              <a:rPr kumimoji="1" lang="en-US" altLang="ko-KR" dirty="0"/>
              <a:t>, </a:t>
            </a:r>
            <a:r>
              <a:rPr kumimoji="1" lang="ko-KR" altLang="en-US" dirty="0"/>
              <a:t>순서와 상관없이 다양한 반응을 보일 수 있음을 안내한다</a:t>
            </a:r>
            <a:r>
              <a:rPr kumimoji="1" lang="en-US" altLang="ko-KR" dirty="0"/>
              <a:t>.</a:t>
            </a:r>
          </a:p>
          <a:p>
            <a:r>
              <a:rPr kumimoji="1" lang="ko-KR" altLang="en-US" dirty="0"/>
              <a:t>첫째</a:t>
            </a:r>
            <a:r>
              <a:rPr kumimoji="1" lang="en-US" altLang="ko-KR" dirty="0"/>
              <a:t>,</a:t>
            </a:r>
            <a:r>
              <a:rPr kumimoji="1" lang="ko-KR" altLang="en-US" dirty="0"/>
              <a:t> 상실을 현실로 받아들인다</a:t>
            </a:r>
            <a:r>
              <a:rPr kumimoji="1" lang="en-US" altLang="ko-KR" dirty="0"/>
              <a:t>.</a:t>
            </a:r>
          </a:p>
          <a:p>
            <a:pPr lvl="1"/>
            <a:r>
              <a:rPr kumimoji="1" lang="en-US" altLang="ko-KR" dirty="0"/>
              <a:t>“</a:t>
            </a:r>
            <a:r>
              <a:rPr kumimoji="1" lang="ko-KR" altLang="en-US" dirty="0"/>
              <a:t>첫 번째 겪는 애도 과정은 죽음이 일어났다는 현실을 이성적으로</a:t>
            </a:r>
            <a:r>
              <a:rPr kumimoji="1" lang="en-US" altLang="ko-KR" dirty="0"/>
              <a:t>,</a:t>
            </a:r>
            <a:r>
              <a:rPr kumimoji="1" lang="ko-KR" altLang="en-US" dirty="0"/>
              <a:t> 감정적으로 받아들이는 것입니다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이것은 극심한 괴로움을 유발하기 때문에 이를 부인하는 것은 일반적인 반응이며</a:t>
            </a:r>
            <a:r>
              <a:rPr kumimoji="1" lang="en-US" altLang="ko-KR" dirty="0"/>
              <a:t>, </a:t>
            </a:r>
            <a:r>
              <a:rPr kumimoji="1" lang="ko-KR" altLang="en-US" dirty="0"/>
              <a:t>처음에는 부인하는 것이 상실의 충격을 </a:t>
            </a:r>
            <a:r>
              <a:rPr kumimoji="1" lang="ko-KR" altLang="en-US" dirty="0" err="1"/>
              <a:t>완화시켜주기도</a:t>
            </a:r>
            <a:r>
              <a:rPr kumimoji="1" lang="ko-KR" altLang="en-US" dirty="0"/>
              <a:t> 합니다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다만 너무 과도하거나 오랜 시간 지속 된다면 오히려 애도와 회복을 방해하게 됩니다</a:t>
            </a:r>
            <a:r>
              <a:rPr kumimoji="1" lang="en-US" altLang="ko-KR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832581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EB41D8-C569-5C50-4E1F-F5995C182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애도 상담의 과정 </a:t>
            </a:r>
            <a:r>
              <a:rPr kumimoji="1" lang="en-US" altLang="ko-KR" dirty="0"/>
              <a:t>(5)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735F9B-58DE-2D00-FAA5-070E63758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ko-KR" altLang="en-US" dirty="0"/>
              <a:t>둘째</a:t>
            </a:r>
            <a:r>
              <a:rPr kumimoji="1" lang="en-US" altLang="ko-KR" dirty="0"/>
              <a:t>,</a:t>
            </a:r>
            <a:r>
              <a:rPr kumimoji="1" lang="ko-KR" altLang="en-US" dirty="0"/>
              <a:t> 애도의 고통을 충분히 경험한다</a:t>
            </a:r>
            <a:r>
              <a:rPr kumimoji="1" lang="en-US" altLang="ko-KR" dirty="0"/>
              <a:t>.</a:t>
            </a:r>
          </a:p>
          <a:p>
            <a:pPr lvl="1"/>
            <a:r>
              <a:rPr kumimoji="1" lang="ko-KR" altLang="en-US" dirty="0"/>
              <a:t> “두 번째 과정은 애도의 고통을 겪어내는 것입니다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사랑하는 사람과 고통 없이 이별한다는 것은 불가능합니다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상실을 경험한 사람들이 동일한 강도로</a:t>
            </a:r>
            <a:r>
              <a:rPr kumimoji="1" lang="en-US" altLang="ko-KR" dirty="0"/>
              <a:t>, </a:t>
            </a:r>
            <a:r>
              <a:rPr kumimoji="1" lang="ko-KR" altLang="en-US" dirty="0"/>
              <a:t>동일한 아픔을 경험하는 것은 아니지만</a:t>
            </a:r>
            <a:r>
              <a:rPr kumimoji="1" lang="en-US" altLang="ko-KR" dirty="0"/>
              <a:t>, </a:t>
            </a:r>
            <a:r>
              <a:rPr kumimoji="1" lang="ko-KR" altLang="en-US" dirty="0"/>
              <a:t>많은 사람들이 사랑하는 사람의 죽음을 확인하고 그 사람과의 </a:t>
            </a:r>
            <a:r>
              <a:rPr kumimoji="1" lang="ko-KR" altLang="en-US" dirty="0" err="1"/>
              <a:t>이별로부터</a:t>
            </a:r>
            <a:r>
              <a:rPr kumimoji="1" lang="ko-KR" altLang="en-US" dirty="0"/>
              <a:t> 수반되는 다양한 경험들을 오롯이 겪어 나갑니다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애도의 고통은 차단할 수 있는 것이 아니기 때문에 이를 차단하려 노력해도 신체적 통증이나 과도한 음주</a:t>
            </a:r>
            <a:r>
              <a:rPr kumimoji="1" lang="en-US" altLang="ko-KR" dirty="0"/>
              <a:t>, </a:t>
            </a:r>
            <a:r>
              <a:rPr kumimoji="1" lang="ko-KR" altLang="en-US" dirty="0"/>
              <a:t>약물 사용과 같은 정상을 벗어나는 행동의 형태로 그 존재를 드러낼 수 있습니다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오히려 이러한 고통에 직면하고</a:t>
            </a:r>
            <a:r>
              <a:rPr kumimoji="1" lang="en-US" altLang="ko-KR" dirty="0"/>
              <a:t>, </a:t>
            </a:r>
            <a:r>
              <a:rPr kumimoji="1" lang="ko-KR" altLang="en-US" dirty="0"/>
              <a:t>겪어낼 때 회복이 이루어집니다</a:t>
            </a:r>
            <a:r>
              <a:rPr kumimoji="1" lang="en-US" altLang="ko-KR" dirty="0"/>
              <a:t>.”</a:t>
            </a:r>
          </a:p>
          <a:p>
            <a:pPr lvl="1"/>
            <a:endParaRPr kumimoji="1"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3915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EB41D8-C569-5C50-4E1F-F5995C182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애도 상담의 과정 </a:t>
            </a:r>
            <a:r>
              <a:rPr kumimoji="1" lang="en-US" altLang="ko-KR" dirty="0"/>
              <a:t>(6)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735F9B-58DE-2D00-FAA5-070E63758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ko-KR" altLang="en-US" dirty="0"/>
              <a:t>셋째</a:t>
            </a:r>
            <a:r>
              <a:rPr kumimoji="1" lang="en-US" altLang="ko-KR" dirty="0"/>
              <a:t>,</a:t>
            </a:r>
            <a:r>
              <a:rPr kumimoji="1" lang="ko-KR" altLang="en-US" dirty="0"/>
              <a:t> 고인이 없는 환경에 적응한다</a:t>
            </a:r>
            <a:r>
              <a:rPr kumimoji="1" lang="en-US" altLang="ko-KR" dirty="0"/>
              <a:t>.</a:t>
            </a:r>
            <a:r>
              <a:rPr kumimoji="1" lang="ko-KR" altLang="en-US" dirty="0"/>
              <a:t> </a:t>
            </a:r>
            <a:endParaRPr kumimoji="1" lang="en-US" altLang="ko-KR" dirty="0"/>
          </a:p>
          <a:p>
            <a:pPr lvl="1"/>
            <a:r>
              <a:rPr kumimoji="1" lang="ko-KR" altLang="en-US" dirty="0"/>
              <a:t>“세 번째 과정은 고인이 없는 새로운 환경에 적응하는 것입니다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이러한 적응은 단순히 일상생활과 같은 외부적인 환경에 국한되는 것이 아니라 내적</a:t>
            </a:r>
            <a:r>
              <a:rPr kumimoji="1" lang="en-US" altLang="ko-KR" dirty="0"/>
              <a:t>, </a:t>
            </a:r>
            <a:r>
              <a:rPr kumimoji="1" lang="ko-KR" altLang="en-US" dirty="0"/>
              <a:t>영적 차원을 포함합니다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즉</a:t>
            </a:r>
            <a:r>
              <a:rPr kumimoji="1" lang="en-US" altLang="ko-KR" dirty="0"/>
              <a:t>, </a:t>
            </a:r>
            <a:r>
              <a:rPr kumimoji="1" lang="ko-KR" altLang="en-US" dirty="0"/>
              <a:t>고인이 죽기 전에 했던 역할의 빈자리를 느끼며 살아남은 </a:t>
            </a:r>
            <a:r>
              <a:rPr kumimoji="1" lang="ko-KR" altLang="en-US" dirty="0" err="1"/>
              <a:t>사람으로서의</a:t>
            </a:r>
            <a:r>
              <a:rPr kumimoji="1" lang="ko-KR" altLang="en-US" dirty="0"/>
              <a:t> 감각에 적응해야 하는 어려움이 따릅니다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고인이 생전에 해왔던 역할들을 자신이 감당하게 되면서 원망을 느끼거나 그리움이 </a:t>
            </a:r>
            <a:r>
              <a:rPr kumimoji="1" lang="ko-KR" altLang="en-US" dirty="0" err="1"/>
              <a:t>짙어질</a:t>
            </a:r>
            <a:r>
              <a:rPr kumimoji="1" lang="ko-KR" altLang="en-US" dirty="0"/>
              <a:t> 수도 있고</a:t>
            </a:r>
            <a:r>
              <a:rPr kumimoji="1" lang="en-US" altLang="ko-KR" dirty="0"/>
              <a:t>, </a:t>
            </a:r>
            <a:r>
              <a:rPr kumimoji="1" lang="ko-KR" altLang="en-US" dirty="0"/>
              <a:t>스스로가 아무 것도 할 수 없는 사람처럼 작게만 느껴질 수 있으며</a:t>
            </a:r>
            <a:r>
              <a:rPr kumimoji="1" lang="en-US" altLang="ko-KR" dirty="0"/>
              <a:t>, </a:t>
            </a:r>
            <a:r>
              <a:rPr kumimoji="1" lang="ko-KR" altLang="en-US" dirty="0"/>
              <a:t>절대자를 원망하게 되거나 세상에 대한 가치관이 부정적으로 바뀔 수도 있습니다</a:t>
            </a:r>
            <a:r>
              <a:rPr kumimoji="1" lang="en-US" altLang="ko-KR" dirty="0"/>
              <a:t>. </a:t>
            </a:r>
            <a:r>
              <a:rPr kumimoji="1" lang="ko-KR" altLang="en-US" dirty="0"/>
              <a:t>하지만 이러한 과정을 겪어 내면서 당신은 새로운 역할을 찾고 대응전략을 개발해 나갈 수 있습니다</a:t>
            </a:r>
            <a:r>
              <a:rPr kumimoji="1" lang="en-US" altLang="ko-KR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952393371"/>
      </p:ext>
    </p:extLst>
  </p:cSld>
  <p:clrMapOvr>
    <a:masterClrMapping/>
  </p:clrMapOvr>
</p:sld>
</file>

<file path=ppt/theme/theme1.xml><?xml version="1.0" encoding="utf-8"?>
<a:theme xmlns:a="http://schemas.openxmlformats.org/drawingml/2006/main" name="애도테마">
  <a:themeElements>
    <a:clrScheme name="종이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틀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틀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애도테마" id="{841AE510-A985-7B42-A0B7-4858C9F5C61B}" vid="{8DDBB536-041B-1743-8C68-DB5438BA863E}"/>
    </a:ext>
  </a:ext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애도테마</Template>
  <TotalTime>1449</TotalTime>
  <Words>2499</Words>
  <Application>Microsoft Macintosh PowerPoint</Application>
  <PresentationFormat>와이드스크린</PresentationFormat>
  <Paragraphs>170</Paragraphs>
  <Slides>29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29</vt:i4>
      </vt:variant>
    </vt:vector>
  </HeadingPairs>
  <TitlesOfParts>
    <vt:vector size="40" baseType="lpstr">
      <vt:lpstr>맑은 고딕</vt:lpstr>
      <vt:lpstr>NanumBarunGothic</vt:lpstr>
      <vt:lpstr>NanumMyeongjo</vt:lpstr>
      <vt:lpstr>NANUMMYEONGJOEXTRABOLD</vt:lpstr>
      <vt:lpstr>Arial</vt:lpstr>
      <vt:lpstr>Corbel</vt:lpstr>
      <vt:lpstr>Wingdings</vt:lpstr>
      <vt:lpstr>Wingdings 2</vt:lpstr>
      <vt:lpstr>애도테마</vt:lpstr>
      <vt:lpstr>1_디자인 사용자 지정</vt:lpstr>
      <vt:lpstr>디자인 사용자 지정</vt:lpstr>
      <vt:lpstr>  이태원 참사  상실과 애도 상담 안내서</vt:lpstr>
      <vt:lpstr>비난과 혐오는 트라우마를 악화시킵니다. 공감과 위로는 트라우마를 치유합니다.  희생자의 잘못이 아닙니다.  가족의 잘못도 아닙니다.  당신의 잘못이 아닙니다.  애도와 상실에서 죄책감을 갖지 않도록 도와주세요.</vt:lpstr>
      <vt:lpstr>애도 상담의 과정 (1)</vt:lpstr>
      <vt:lpstr>애도 상담의 과정 (2)</vt:lpstr>
      <vt:lpstr>애도 상담의 과정 (3)</vt:lpstr>
      <vt:lpstr>정상애도반응</vt:lpstr>
      <vt:lpstr>애도 상담의 과정 (4)</vt:lpstr>
      <vt:lpstr>애도 상담의 과정 (5)</vt:lpstr>
      <vt:lpstr>애도 상담의 과정 (6)</vt:lpstr>
      <vt:lpstr>애도 상담의 과정 (7)</vt:lpstr>
      <vt:lpstr>애도 상담의 과정 (8)</vt:lpstr>
      <vt:lpstr>건강한 애도</vt:lpstr>
      <vt:lpstr>건강한 애도를 방해하는 행동</vt:lpstr>
      <vt:lpstr>애도 상담의 과정 (9)</vt:lpstr>
      <vt:lpstr>가족, 지인이 아닌 경우의 애도 상담</vt:lpstr>
      <vt:lpstr>상담시  주의 사항</vt:lpstr>
      <vt:lpstr>DO!   애도 상담자가 해야 할 행동</vt:lpstr>
      <vt:lpstr>DON’T!   애도 상담자가 하지 말아야 할 행동 </vt:lpstr>
      <vt:lpstr>DON’T!   애도 상담자가 하지 말아야 할 행동 </vt:lpstr>
      <vt:lpstr>상실과 애도에 관한  정신건강 수칙</vt:lpstr>
      <vt:lpstr>전문기관으로 의뢰가 필요한 경우</vt:lpstr>
      <vt:lpstr>앞으로의  애도 과정  안내 (1)</vt:lpstr>
      <vt:lpstr>앞으로의  애도 과정  안내 (2)</vt:lpstr>
      <vt:lpstr>안정화 기법</vt:lpstr>
      <vt:lpstr>심호흡</vt:lpstr>
      <vt:lpstr>복식호흡 (4-3-5-3 호흡법)</vt:lpstr>
      <vt:lpstr>착지법</vt:lpstr>
      <vt:lpstr>나비포옹법</vt:lpstr>
      <vt:lpstr>고통받는 사람을 위해  앞장서서 참여해주신 선생님의 숭고한 뜻에 깊이 감사드립니다. 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이태원 참사 상실과 애도 상담자 교육 자료</dc:title>
  <dc:subject/>
  <dc:creator>안유석</dc:creator>
  <cp:keywords/>
  <dc:description/>
  <cp:lastModifiedBy>Chung Chanseung</cp:lastModifiedBy>
  <cp:revision>51</cp:revision>
  <cp:lastPrinted>2022-11-01T15:52:23Z</cp:lastPrinted>
  <dcterms:created xsi:type="dcterms:W3CDTF">2022-10-31T12:27:49Z</dcterms:created>
  <dcterms:modified xsi:type="dcterms:W3CDTF">2022-11-01T18:32:57Z</dcterms:modified>
  <cp:category/>
</cp:coreProperties>
</file>